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48"/>
  </p:notesMasterIdLst>
  <p:handoutMasterIdLst>
    <p:handoutMasterId r:id="rId49"/>
  </p:handoutMasterIdLst>
  <p:sldIdLst>
    <p:sldId id="347" r:id="rId6"/>
    <p:sldId id="264" r:id="rId7"/>
    <p:sldId id="257" r:id="rId8"/>
    <p:sldId id="258" r:id="rId9"/>
    <p:sldId id="265" r:id="rId10"/>
    <p:sldId id="266" r:id="rId11"/>
    <p:sldId id="267" r:id="rId12"/>
    <p:sldId id="268" r:id="rId13"/>
    <p:sldId id="320" r:id="rId14"/>
    <p:sldId id="321" r:id="rId15"/>
    <p:sldId id="322" r:id="rId16"/>
    <p:sldId id="340" r:id="rId17"/>
    <p:sldId id="341" r:id="rId18"/>
    <p:sldId id="342" r:id="rId19"/>
    <p:sldId id="343" r:id="rId20"/>
    <p:sldId id="344" r:id="rId21"/>
    <p:sldId id="346" r:id="rId22"/>
    <p:sldId id="304" r:id="rId23"/>
    <p:sldId id="345" r:id="rId24"/>
    <p:sldId id="325" r:id="rId25"/>
    <p:sldId id="281" r:id="rId26"/>
    <p:sldId id="283" r:id="rId27"/>
    <p:sldId id="284" r:id="rId28"/>
    <p:sldId id="286" r:id="rId29"/>
    <p:sldId id="287" r:id="rId30"/>
    <p:sldId id="326" r:id="rId31"/>
    <p:sldId id="295" r:id="rId32"/>
    <p:sldId id="327" r:id="rId33"/>
    <p:sldId id="328" r:id="rId34"/>
    <p:sldId id="329" r:id="rId35"/>
    <p:sldId id="272" r:id="rId36"/>
    <p:sldId id="296" r:id="rId37"/>
    <p:sldId id="330" r:id="rId38"/>
    <p:sldId id="331" r:id="rId39"/>
    <p:sldId id="332" r:id="rId40"/>
    <p:sldId id="333" r:id="rId41"/>
    <p:sldId id="339" r:id="rId42"/>
    <p:sldId id="335" r:id="rId43"/>
    <p:sldId id="336" r:id="rId44"/>
    <p:sldId id="337" r:id="rId45"/>
    <p:sldId id="338" r:id="rId46"/>
    <p:sldId id="348" r:id="rId47"/>
  </p:sldIdLst>
  <p:sldSz cx="9144000" cy="5143500" type="screen16x9"/>
  <p:notesSz cx="6858000" cy="9144000"/>
  <p:defaultTextStyle>
    <a:defPPr>
      <a:defRPr lang="en-US"/>
    </a:defPPr>
    <a:lvl1pPr marL="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68576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72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016">
          <p15:clr>
            <a:srgbClr val="A4A3A4"/>
          </p15:clr>
        </p15:guide>
        <p15:guide id="4" orient="horz" pos="37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21A"/>
    <a:srgbClr val="9288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13"/>
  </p:normalViewPr>
  <p:slideViewPr>
    <p:cSldViewPr snapToGrid="0" snapToObjects="1" showGuides="1">
      <p:cViewPr>
        <p:scale>
          <a:sx n="70" d="100"/>
          <a:sy n="70" d="100"/>
        </p:scale>
        <p:origin x="-1560" y="-846"/>
      </p:cViewPr>
      <p:guideLst>
        <p:guide orient="horz" pos="540"/>
        <p:guide orient="horz" pos="762"/>
        <p:guide orient="horz" pos="2829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8" d="100"/>
        <a:sy n="11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18582D-55CB-BE4E-A748-90888541A016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68BD09-C4E2-9B45-BDE7-97CACE58B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8645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FAC4B-563F-5746-9063-D7273E58E0D4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D99A7-67BA-6C41-A7CE-BB82A8E6D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031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84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66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49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32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15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297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180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064" algn="l" defTabSz="342884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D99A7-67BA-6C41-A7CE-BB82A8E6D0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17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0D99A7-67BA-6C41-A7CE-BB82A8E6D0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071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7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3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025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631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875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710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710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7150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200151"/>
            <a:ext cx="405765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032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39791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39791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28" y="1151335"/>
            <a:ext cx="4042172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28" y="1631156"/>
            <a:ext cx="4042172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494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518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956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7"/>
            <a:ext cx="3008710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450" y="204790"/>
            <a:ext cx="5111353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8"/>
            <a:ext cx="3008710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76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49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891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1891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1891" y="4025505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884" indent="0">
              <a:buNone/>
              <a:defRPr sz="900"/>
            </a:lvl2pPr>
            <a:lvl3pPr marL="685766" indent="0">
              <a:buNone/>
              <a:defRPr sz="800"/>
            </a:lvl3pPr>
            <a:lvl4pPr marL="1028649" indent="0">
              <a:buNone/>
              <a:defRPr sz="700"/>
            </a:lvl4pPr>
            <a:lvl5pPr marL="1371532" indent="0">
              <a:buNone/>
              <a:defRPr sz="700"/>
            </a:lvl5pPr>
            <a:lvl6pPr marL="1714415" indent="0">
              <a:buNone/>
              <a:defRPr sz="700"/>
            </a:lvl6pPr>
            <a:lvl7pPr marL="2057297" indent="0">
              <a:buNone/>
              <a:defRPr sz="700"/>
            </a:lvl7pPr>
            <a:lvl8pPr marL="2400180" indent="0">
              <a:buNone/>
              <a:defRPr sz="700"/>
            </a:lvl8pPr>
            <a:lvl9pPr marL="2743064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22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793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579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74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3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3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2789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06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6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36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17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7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7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003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15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01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5277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4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4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668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7499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61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2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2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305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944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07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6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2624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7839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7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7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725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0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661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8210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6356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3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3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817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21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47877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137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137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8952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8701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7" y="128231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3442372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48253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741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8173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979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79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970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1687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3517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89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8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5409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978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978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697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51420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750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54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92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775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ABFBD585-4093-D048-BE74-25EAC1294E45}" type="datetimeFigureOut">
              <a:rPr lang="en-US" smtClean="0"/>
              <a:t>4/21/2016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77" tIns="34289" rIns="68577" bIns="34289"/>
          <a:lstStyle/>
          <a:p>
            <a:fld id="{E9B022E8-02DC-7746-A6B5-B23D0C1714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76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ightKoiBckgrn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3754" y="0"/>
            <a:ext cx="4845404" cy="5191506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17332"/>
            <a:ext cx="7886700" cy="388025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21" y="4479416"/>
            <a:ext cx="1659635" cy="300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482" y="4805384"/>
            <a:ext cx="1659636" cy="18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tx1"/>
          </a:solidFill>
          <a:latin typeface="Verdana"/>
          <a:ea typeface="+mj-ea"/>
          <a:cs typeface="Verdana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Lucida Grande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0DCD3-C432-F344-906E-E7D4F599B305}" type="datetimeFigureOut">
              <a:rPr lang="en-US" smtClean="0"/>
              <a:t>4/21/2016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C3CEE-091D-4244-A15A-C83499566BC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FullKoiBckgrnd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" y="0"/>
            <a:ext cx="9141714" cy="514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34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342884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62" indent="-257162" algn="l" defTabSz="34288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85" indent="-214303" algn="l" defTabSz="342884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342884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342884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342884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342884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34288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2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28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2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416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2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28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28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31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8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53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7C13A08-8A04-4CF9-9370-C7D73858924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4/21/2016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537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537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8504FCD-AA76-409F-84F8-B13164B4A2D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97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46787"/>
            <a:ext cx="7848600" cy="64633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</a:rPr>
              <a:t>購物年金 </a:t>
            </a: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</a:rPr>
              <a:t>—</a:t>
            </a: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</a:rPr>
              <a:t> 招募新策略</a:t>
            </a:r>
            <a:endParaRPr lang="en-US" sz="3600" dirty="0">
              <a:solidFill>
                <a:srgbClr val="003366"/>
              </a:solidFill>
              <a:ea typeface="華康儷中黑" panose="020B0509000000000000" pitchFamily="49" charset="-120"/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208389" y="3140839"/>
            <a:ext cx="549650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40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特別企劃顧問</a:t>
            </a:r>
            <a:endParaRPr lang="en-US" altLang="en-US" sz="40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32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Special Projects Consultant</a:t>
            </a:r>
            <a:endParaRPr lang="en-US" sz="32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769281" y="2146925"/>
            <a:ext cx="637471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8" tIns="45719" rIns="91438" bIns="45719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Kevin </a:t>
            </a:r>
            <a:r>
              <a:rPr lang="en-US" sz="4800" b="1" dirty="0" err="1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Buckman</a:t>
            </a:r>
            <a:endParaRPr lang="en-US" sz="4800" b="1" dirty="0">
              <a:solidFill>
                <a:srgbClr val="33CCFF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34161" y="871834"/>
            <a:ext cx="4365470" cy="461662"/>
          </a:xfrm>
          <a:prstGeom prst="rect">
            <a:avLst/>
          </a:prstGeom>
        </p:spPr>
        <p:txBody>
          <a:bodyPr wrap="none" lIns="91438" tIns="45719" rIns="91438" bIns="45719">
            <a:spAutoFit/>
          </a:bodyPr>
          <a:lstStyle/>
          <a:p>
            <a:r>
              <a:rPr lang="en-US" altLang="zh-TW" sz="2400" dirty="0">
                <a:solidFill>
                  <a:srgbClr val="003366"/>
                </a:solidFill>
              </a:rPr>
              <a:t>Recruiting with Shopping Annuity</a:t>
            </a:r>
            <a:endParaRPr lang="en-US" sz="2400" dirty="0">
              <a:solidFill>
                <a:srgbClr val="003366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9457"/>
          <a:stretch/>
        </p:blipFill>
        <p:spPr>
          <a:xfrm>
            <a:off x="738352" y="1416337"/>
            <a:ext cx="2748757" cy="34490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487393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042495" y="1189639"/>
            <a:ext cx="3273458" cy="2768204"/>
          </a:xfrm>
        </p:spPr>
        <p:txBody>
          <a:bodyPr>
            <a:noAutofit/>
          </a:bodyPr>
          <a:lstStyle/>
          <a:p>
            <a:r>
              <a:rPr 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如何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態度與知識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目標設定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零售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物色及推薦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跟進及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ABC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法則，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 打造深度</a:t>
            </a:r>
            <a:endParaRPr lang="en-US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lvl="1"/>
            <a:endParaRPr lang="en-US" sz="21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650" y="-1459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NMTSS</a:t>
            </a:r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核心宗旨</a:t>
            </a:r>
            <a: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/>
            </a:r>
            <a:b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</a:br>
            <a:r>
              <a:rPr lang="en-US" dirty="0" smtClean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NMTSS CORE OBJECTIVES</a:t>
            </a:r>
            <a:endParaRPr lang="en-US" dirty="0">
              <a:solidFill>
                <a:schemeClr val="bg1"/>
              </a:solidFill>
              <a:latin typeface="+mn-lt"/>
              <a:ea typeface="Apple LiGothic" pitchFamily="2" charset="-120"/>
              <a:cs typeface="Verdana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782008" y="1519072"/>
            <a:ext cx="5133646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ea typeface="Apple LiGothic" pitchFamily="2" charset="-120"/>
                <a:cs typeface="Verdana" charset="0"/>
              </a:rPr>
              <a:t> HOW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Attitude and Knowledge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Goal Setting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Retailing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Prospecting &amp; Sponsoring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Follow Up &amp; ABC Pattern of Building Depth</a:t>
            </a:r>
          </a:p>
          <a:p>
            <a:pPr lvl="1"/>
            <a:endParaRPr lang="en-US" sz="2100" dirty="0">
              <a:ea typeface="Apple LiGothic" pitchFamily="2" charset="-120"/>
              <a:cs typeface="Verdana" charset="0"/>
            </a:endParaRPr>
          </a:p>
          <a:p>
            <a:pPr lvl="1"/>
            <a:endParaRPr lang="en-US" sz="2100" dirty="0">
              <a:ea typeface="Apple LiGothic" pitchFamily="2" charset="-120"/>
              <a:cs typeface="Verdana" charset="0"/>
            </a:endParaRPr>
          </a:p>
          <a:p>
            <a:pPr lvl="1"/>
            <a:endParaRPr lang="en-US" sz="21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87820" y="1312113"/>
            <a:ext cx="6908097" cy="1420318"/>
          </a:xfrm>
        </p:spPr>
        <p:txBody>
          <a:bodyPr>
            <a:noAutofit/>
          </a:bodyPr>
          <a:lstStyle/>
          <a:p>
            <a:r>
              <a:rPr 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為甚麼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開發人力，賦予活力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借力成長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 累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積倍數成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果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(BV/IBV = $$$)</a:t>
            </a:r>
            <a:endParaRPr lang="en-US" sz="24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8650" y="-1459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r>
              <a:rPr 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NMTSS</a:t>
            </a:r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核心宗旨</a:t>
            </a:r>
            <a: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/>
            </a:r>
            <a:b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</a:br>
            <a:r>
              <a:rPr lang="en-US" dirty="0" smtClean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NMTSS CORE OBJECTIVES</a:t>
            </a:r>
            <a:endParaRPr lang="en-US" dirty="0">
              <a:solidFill>
                <a:schemeClr val="bg1"/>
              </a:solidFill>
              <a:latin typeface="+mn-lt"/>
              <a:ea typeface="Apple LiGothic" pitchFamily="2" charset="-120"/>
              <a:cs typeface="Verdana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628650" y="3262041"/>
            <a:ext cx="6908097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ea typeface="Apple LiGothic" pitchFamily="2" charset="-120"/>
                <a:cs typeface="Verdana" charset="0"/>
              </a:rPr>
              <a:t> WHY</a:t>
            </a:r>
          </a:p>
          <a:p>
            <a:pPr lvl="1"/>
            <a:r>
              <a:rPr lang="en-US" sz="2400" dirty="0">
                <a:ea typeface="Apple LiGothic" pitchFamily="2" charset="-120"/>
                <a:cs typeface="Verdana" charset="0"/>
              </a:rPr>
              <a:t> Developing &amp; Empowering People</a:t>
            </a:r>
          </a:p>
          <a:p>
            <a:pPr lvl="1"/>
            <a:r>
              <a:rPr lang="en-US" sz="2400" dirty="0">
                <a:ea typeface="Apple LiGothic" pitchFamily="2" charset="-120"/>
                <a:cs typeface="Verdana" charset="0"/>
              </a:rPr>
              <a:t> Leveraged Growth</a:t>
            </a:r>
          </a:p>
          <a:p>
            <a:pPr lvl="1"/>
            <a:r>
              <a:rPr lang="en-US" sz="2400" dirty="0">
                <a:ea typeface="Apple LiGothic" pitchFamily="2" charset="-120"/>
                <a:cs typeface="Verdana" charset="0"/>
              </a:rPr>
              <a:t> Exponential Results (BV/IBV = $$$)</a:t>
            </a:r>
          </a:p>
        </p:txBody>
      </p:sp>
    </p:spTree>
    <p:extLst>
      <p:ext uri="{BB962C8B-B14F-4D97-AF65-F5344CB8AC3E}">
        <p14:creationId xmlns:p14="http://schemas.microsoft.com/office/powerpoint/2010/main" val="50533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1394" y="401111"/>
            <a:ext cx="6541478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zh-TW" altLang="en-US" sz="30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會議聯盟系統</a:t>
            </a:r>
            <a:endParaRPr lang="en-US" altLang="zh-TW" sz="3000" cap="all" dirty="0">
              <a:ln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/>
            <a:r>
              <a:rPr lang="en-US" sz="30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</a:rPr>
              <a:t>National Meeting, Training and Seminar System</a:t>
            </a:r>
            <a:endParaRPr lang="en-US" altLang="zh-TW" sz="3000" cap="all" dirty="0">
              <a:ln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/>
            <a:r>
              <a:rPr lang="en-US" altLang="zh-TW" sz="30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(</a:t>
            </a:r>
            <a:r>
              <a:rPr lang="en-US" sz="30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NMTSS</a:t>
            </a:r>
            <a:r>
              <a:rPr lang="en-US" altLang="zh-TW" sz="3000" cap="all" dirty="0">
                <a:ln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)</a:t>
            </a:r>
            <a:endParaRPr lang="en-US" sz="5400" cap="all" dirty="0">
              <a:ln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70238" y="2581260"/>
            <a:ext cx="8066372" cy="21467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 rtl="1">
              <a:lnSpc>
                <a:spcPct val="150000"/>
              </a:lnSpc>
              <a:defRPr/>
            </a:pPr>
            <a:r>
              <a:rPr lang="zh-TW" altLang="en-US" sz="18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證實可行的會議丶研討會及大會系統，提供標準的有效訓練，為新加入或資深超連鎖</a:t>
            </a:r>
            <a:r>
              <a:rPr lang="en-US" altLang="zh-TW" sz="18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™</a:t>
            </a:r>
            <a:r>
              <a:rPr lang="zh-TW" altLang="en-US" sz="18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店主提供個人學習機會。</a:t>
            </a:r>
            <a:endParaRPr lang="en-US" altLang="zh-TW" sz="1800" dirty="0">
              <a:ln w="3175">
                <a:noFill/>
              </a:ln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 rtl="1">
              <a:lnSpc>
                <a:spcPct val="150000"/>
              </a:lnSpc>
              <a:defRPr/>
            </a:pPr>
            <a:r>
              <a:rPr lang="en-US" sz="1800" dirty="0">
                <a:solidFill>
                  <a:prstClr val="white"/>
                </a:solidFill>
                <a:ea typeface="Apple LiGothic" pitchFamily="2" charset="-120"/>
              </a:rPr>
              <a:t>A proven system of meetings, seminars and events that provide new and established </a:t>
            </a:r>
            <a:r>
              <a:rPr lang="en-US" sz="1800" dirty="0" err="1">
                <a:solidFill>
                  <a:prstClr val="white"/>
                </a:solidFill>
                <a:ea typeface="Apple LiGothic" pitchFamily="2" charset="-120"/>
              </a:rPr>
              <a:t>UnFranchise</a:t>
            </a:r>
            <a:r>
              <a:rPr lang="en-US" sz="18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</a:rPr>
              <a:t>™</a:t>
            </a:r>
            <a:r>
              <a:rPr lang="en-US" sz="1800" dirty="0">
                <a:solidFill>
                  <a:prstClr val="white"/>
                </a:solidFill>
                <a:ea typeface="Apple LiGothic" pitchFamily="2" charset="-120"/>
              </a:rPr>
              <a:t> </a:t>
            </a:r>
            <a:r>
              <a:rPr lang="en-US" sz="1800" dirty="0">
                <a:solidFill>
                  <a:prstClr val="white"/>
                </a:solidFill>
                <a:ea typeface="Apple LiGothic" pitchFamily="2" charset="-120"/>
              </a:rPr>
              <a:t>Owners with individual learning opportunities that contribute to standardized and effective training</a:t>
            </a:r>
            <a:r>
              <a:rPr lang="en-US" sz="1800" dirty="0">
                <a:solidFill>
                  <a:prstClr val="white"/>
                </a:solidFill>
                <a:ea typeface="Apple LiGothic" pitchFamily="2" charset="-120"/>
              </a:rPr>
              <a:t>.</a:t>
            </a:r>
            <a:endParaRPr lang="en-US" sz="18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804630" y="2708031"/>
            <a:ext cx="7535008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255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516907" y="1694626"/>
            <a:ext cx="1116623" cy="1116623"/>
            <a:chOff x="808955" y="2542505"/>
            <a:chExt cx="1488830" cy="1488831"/>
          </a:xfrm>
        </p:grpSpPr>
        <p:sp>
          <p:nvSpPr>
            <p:cNvPr id="76" name="Oval 75"/>
            <p:cNvSpPr/>
            <p:nvPr/>
          </p:nvSpPr>
          <p:spPr>
            <a:xfrm>
              <a:off x="808955" y="2542505"/>
              <a:ext cx="1488830" cy="148883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ea typeface="Apple LiGothic" pitchFamily="2" charset="-120"/>
              </a:endParaRPr>
            </a:p>
          </p:txBody>
        </p:sp>
        <p:grpSp>
          <p:nvGrpSpPr>
            <p:cNvPr id="77" name="Group 4"/>
            <p:cNvGrpSpPr>
              <a:grpSpLocks noChangeAspect="1"/>
            </p:cNvGrpSpPr>
            <p:nvPr/>
          </p:nvGrpSpPr>
          <p:grpSpPr bwMode="auto">
            <a:xfrm>
              <a:off x="1236664" y="2836865"/>
              <a:ext cx="633413" cy="839788"/>
              <a:chOff x="779" y="1787"/>
              <a:chExt cx="399" cy="529"/>
            </a:xfrm>
            <a:solidFill>
              <a:schemeClr val="bg1"/>
            </a:solidFill>
          </p:grpSpPr>
          <p:sp>
            <p:nvSpPr>
              <p:cNvPr id="101" name="Freeform 6"/>
              <p:cNvSpPr>
                <a:spLocks/>
              </p:cNvSpPr>
              <p:nvPr/>
            </p:nvSpPr>
            <p:spPr bwMode="auto">
              <a:xfrm>
                <a:off x="779" y="1825"/>
                <a:ext cx="399" cy="491"/>
              </a:xfrm>
              <a:custGeom>
                <a:avLst/>
                <a:gdLst>
                  <a:gd name="T0" fmla="*/ 125 w 2793"/>
                  <a:gd name="T1" fmla="*/ 0 h 3432"/>
                  <a:gd name="T2" fmla="*/ 704 w 2793"/>
                  <a:gd name="T3" fmla="*/ 0 h 3432"/>
                  <a:gd name="T4" fmla="*/ 665 w 2793"/>
                  <a:gd name="T5" fmla="*/ 181 h 3432"/>
                  <a:gd name="T6" fmla="*/ 662 w 2793"/>
                  <a:gd name="T7" fmla="*/ 214 h 3432"/>
                  <a:gd name="T8" fmla="*/ 663 w 2793"/>
                  <a:gd name="T9" fmla="*/ 248 h 3432"/>
                  <a:gd name="T10" fmla="*/ 248 w 2793"/>
                  <a:gd name="T11" fmla="*/ 248 h 3432"/>
                  <a:gd name="T12" fmla="*/ 248 w 2793"/>
                  <a:gd name="T13" fmla="*/ 3182 h 3432"/>
                  <a:gd name="T14" fmla="*/ 2545 w 2793"/>
                  <a:gd name="T15" fmla="*/ 3182 h 3432"/>
                  <a:gd name="T16" fmla="*/ 2545 w 2793"/>
                  <a:gd name="T17" fmla="*/ 248 h 3432"/>
                  <a:gd name="T18" fmla="*/ 2130 w 2793"/>
                  <a:gd name="T19" fmla="*/ 248 h 3432"/>
                  <a:gd name="T20" fmla="*/ 2131 w 2793"/>
                  <a:gd name="T21" fmla="*/ 214 h 3432"/>
                  <a:gd name="T22" fmla="*/ 2128 w 2793"/>
                  <a:gd name="T23" fmla="*/ 181 h 3432"/>
                  <a:gd name="T24" fmla="*/ 2089 w 2793"/>
                  <a:gd name="T25" fmla="*/ 0 h 3432"/>
                  <a:gd name="T26" fmla="*/ 2669 w 2793"/>
                  <a:gd name="T27" fmla="*/ 0 h 3432"/>
                  <a:gd name="T28" fmla="*/ 2698 w 2793"/>
                  <a:gd name="T29" fmla="*/ 3 h 3432"/>
                  <a:gd name="T30" fmla="*/ 2724 w 2793"/>
                  <a:gd name="T31" fmla="*/ 12 h 3432"/>
                  <a:gd name="T32" fmla="*/ 2747 w 2793"/>
                  <a:gd name="T33" fmla="*/ 27 h 3432"/>
                  <a:gd name="T34" fmla="*/ 2766 w 2793"/>
                  <a:gd name="T35" fmla="*/ 46 h 3432"/>
                  <a:gd name="T36" fmla="*/ 2781 w 2793"/>
                  <a:gd name="T37" fmla="*/ 69 h 3432"/>
                  <a:gd name="T38" fmla="*/ 2790 w 2793"/>
                  <a:gd name="T39" fmla="*/ 95 h 3432"/>
                  <a:gd name="T40" fmla="*/ 2793 w 2793"/>
                  <a:gd name="T41" fmla="*/ 124 h 3432"/>
                  <a:gd name="T42" fmla="*/ 2793 w 2793"/>
                  <a:gd name="T43" fmla="*/ 3307 h 3432"/>
                  <a:gd name="T44" fmla="*/ 2790 w 2793"/>
                  <a:gd name="T45" fmla="*/ 3335 h 3432"/>
                  <a:gd name="T46" fmla="*/ 2781 w 2793"/>
                  <a:gd name="T47" fmla="*/ 3361 h 3432"/>
                  <a:gd name="T48" fmla="*/ 2766 w 2793"/>
                  <a:gd name="T49" fmla="*/ 3385 h 3432"/>
                  <a:gd name="T50" fmla="*/ 2747 w 2793"/>
                  <a:gd name="T51" fmla="*/ 3404 h 3432"/>
                  <a:gd name="T52" fmla="*/ 2724 w 2793"/>
                  <a:gd name="T53" fmla="*/ 3418 h 3432"/>
                  <a:gd name="T54" fmla="*/ 2698 w 2793"/>
                  <a:gd name="T55" fmla="*/ 3429 h 3432"/>
                  <a:gd name="T56" fmla="*/ 2669 w 2793"/>
                  <a:gd name="T57" fmla="*/ 3432 h 3432"/>
                  <a:gd name="T58" fmla="*/ 125 w 2793"/>
                  <a:gd name="T59" fmla="*/ 3432 h 3432"/>
                  <a:gd name="T60" fmla="*/ 95 w 2793"/>
                  <a:gd name="T61" fmla="*/ 3429 h 3432"/>
                  <a:gd name="T62" fmla="*/ 70 w 2793"/>
                  <a:gd name="T63" fmla="*/ 3418 h 3432"/>
                  <a:gd name="T64" fmla="*/ 46 w 2793"/>
                  <a:gd name="T65" fmla="*/ 3404 h 3432"/>
                  <a:gd name="T66" fmla="*/ 27 w 2793"/>
                  <a:gd name="T67" fmla="*/ 3385 h 3432"/>
                  <a:gd name="T68" fmla="*/ 12 w 2793"/>
                  <a:gd name="T69" fmla="*/ 3361 h 3432"/>
                  <a:gd name="T70" fmla="*/ 3 w 2793"/>
                  <a:gd name="T71" fmla="*/ 3335 h 3432"/>
                  <a:gd name="T72" fmla="*/ 0 w 2793"/>
                  <a:gd name="T73" fmla="*/ 3307 h 3432"/>
                  <a:gd name="T74" fmla="*/ 0 w 2793"/>
                  <a:gd name="T75" fmla="*/ 124 h 3432"/>
                  <a:gd name="T76" fmla="*/ 3 w 2793"/>
                  <a:gd name="T77" fmla="*/ 95 h 3432"/>
                  <a:gd name="T78" fmla="*/ 12 w 2793"/>
                  <a:gd name="T79" fmla="*/ 69 h 3432"/>
                  <a:gd name="T80" fmla="*/ 27 w 2793"/>
                  <a:gd name="T81" fmla="*/ 46 h 3432"/>
                  <a:gd name="T82" fmla="*/ 46 w 2793"/>
                  <a:gd name="T83" fmla="*/ 27 h 3432"/>
                  <a:gd name="T84" fmla="*/ 70 w 2793"/>
                  <a:gd name="T85" fmla="*/ 12 h 3432"/>
                  <a:gd name="T86" fmla="*/ 95 w 2793"/>
                  <a:gd name="T87" fmla="*/ 3 h 3432"/>
                  <a:gd name="T88" fmla="*/ 125 w 2793"/>
                  <a:gd name="T89" fmla="*/ 0 h 34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793" h="3432">
                    <a:moveTo>
                      <a:pt x="125" y="0"/>
                    </a:moveTo>
                    <a:lnTo>
                      <a:pt x="704" y="0"/>
                    </a:lnTo>
                    <a:lnTo>
                      <a:pt x="665" y="181"/>
                    </a:lnTo>
                    <a:lnTo>
                      <a:pt x="662" y="214"/>
                    </a:lnTo>
                    <a:lnTo>
                      <a:pt x="663" y="248"/>
                    </a:lnTo>
                    <a:lnTo>
                      <a:pt x="248" y="248"/>
                    </a:lnTo>
                    <a:lnTo>
                      <a:pt x="248" y="3182"/>
                    </a:lnTo>
                    <a:lnTo>
                      <a:pt x="2545" y="3182"/>
                    </a:lnTo>
                    <a:lnTo>
                      <a:pt x="2545" y="248"/>
                    </a:lnTo>
                    <a:lnTo>
                      <a:pt x="2130" y="248"/>
                    </a:lnTo>
                    <a:lnTo>
                      <a:pt x="2131" y="214"/>
                    </a:lnTo>
                    <a:lnTo>
                      <a:pt x="2128" y="181"/>
                    </a:lnTo>
                    <a:lnTo>
                      <a:pt x="2089" y="0"/>
                    </a:lnTo>
                    <a:lnTo>
                      <a:pt x="2669" y="0"/>
                    </a:lnTo>
                    <a:lnTo>
                      <a:pt x="2698" y="3"/>
                    </a:lnTo>
                    <a:lnTo>
                      <a:pt x="2724" y="12"/>
                    </a:lnTo>
                    <a:lnTo>
                      <a:pt x="2747" y="27"/>
                    </a:lnTo>
                    <a:lnTo>
                      <a:pt x="2766" y="46"/>
                    </a:lnTo>
                    <a:lnTo>
                      <a:pt x="2781" y="69"/>
                    </a:lnTo>
                    <a:lnTo>
                      <a:pt x="2790" y="95"/>
                    </a:lnTo>
                    <a:lnTo>
                      <a:pt x="2793" y="124"/>
                    </a:lnTo>
                    <a:lnTo>
                      <a:pt x="2793" y="3307"/>
                    </a:lnTo>
                    <a:lnTo>
                      <a:pt x="2790" y="3335"/>
                    </a:lnTo>
                    <a:lnTo>
                      <a:pt x="2781" y="3361"/>
                    </a:lnTo>
                    <a:lnTo>
                      <a:pt x="2766" y="3385"/>
                    </a:lnTo>
                    <a:lnTo>
                      <a:pt x="2747" y="3404"/>
                    </a:lnTo>
                    <a:lnTo>
                      <a:pt x="2724" y="3418"/>
                    </a:lnTo>
                    <a:lnTo>
                      <a:pt x="2698" y="3429"/>
                    </a:lnTo>
                    <a:lnTo>
                      <a:pt x="2669" y="3432"/>
                    </a:lnTo>
                    <a:lnTo>
                      <a:pt x="125" y="3432"/>
                    </a:lnTo>
                    <a:lnTo>
                      <a:pt x="95" y="3429"/>
                    </a:lnTo>
                    <a:lnTo>
                      <a:pt x="70" y="3418"/>
                    </a:lnTo>
                    <a:lnTo>
                      <a:pt x="46" y="3404"/>
                    </a:lnTo>
                    <a:lnTo>
                      <a:pt x="27" y="3385"/>
                    </a:lnTo>
                    <a:lnTo>
                      <a:pt x="12" y="3361"/>
                    </a:lnTo>
                    <a:lnTo>
                      <a:pt x="3" y="3335"/>
                    </a:lnTo>
                    <a:lnTo>
                      <a:pt x="0" y="3307"/>
                    </a:lnTo>
                    <a:lnTo>
                      <a:pt x="0" y="124"/>
                    </a:lnTo>
                    <a:lnTo>
                      <a:pt x="3" y="95"/>
                    </a:lnTo>
                    <a:lnTo>
                      <a:pt x="12" y="69"/>
                    </a:lnTo>
                    <a:lnTo>
                      <a:pt x="27" y="46"/>
                    </a:lnTo>
                    <a:lnTo>
                      <a:pt x="46" y="27"/>
                    </a:lnTo>
                    <a:lnTo>
                      <a:pt x="70" y="12"/>
                    </a:lnTo>
                    <a:lnTo>
                      <a:pt x="95" y="3"/>
                    </a:lnTo>
                    <a:lnTo>
                      <a:pt x="1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3" name="Freeform 7"/>
              <p:cNvSpPr>
                <a:spLocks/>
              </p:cNvSpPr>
              <p:nvPr/>
            </p:nvSpPr>
            <p:spPr bwMode="auto">
              <a:xfrm>
                <a:off x="962" y="1954"/>
                <a:ext cx="157" cy="35"/>
              </a:xfrm>
              <a:custGeom>
                <a:avLst/>
                <a:gdLst>
                  <a:gd name="T0" fmla="*/ 124 w 1097"/>
                  <a:gd name="T1" fmla="*/ 0 h 248"/>
                  <a:gd name="T2" fmla="*/ 973 w 1097"/>
                  <a:gd name="T3" fmla="*/ 0 h 248"/>
                  <a:gd name="T4" fmla="*/ 1001 w 1097"/>
                  <a:gd name="T5" fmla="*/ 3 h 248"/>
                  <a:gd name="T6" fmla="*/ 1028 w 1097"/>
                  <a:gd name="T7" fmla="*/ 12 h 248"/>
                  <a:gd name="T8" fmla="*/ 1050 w 1097"/>
                  <a:gd name="T9" fmla="*/ 27 h 248"/>
                  <a:gd name="T10" fmla="*/ 1069 w 1097"/>
                  <a:gd name="T11" fmla="*/ 47 h 248"/>
                  <a:gd name="T12" fmla="*/ 1085 w 1097"/>
                  <a:gd name="T13" fmla="*/ 70 h 248"/>
                  <a:gd name="T14" fmla="*/ 1094 w 1097"/>
                  <a:gd name="T15" fmla="*/ 96 h 248"/>
                  <a:gd name="T16" fmla="*/ 1097 w 1097"/>
                  <a:gd name="T17" fmla="*/ 125 h 248"/>
                  <a:gd name="T18" fmla="*/ 1094 w 1097"/>
                  <a:gd name="T19" fmla="*/ 153 h 248"/>
                  <a:gd name="T20" fmla="*/ 1085 w 1097"/>
                  <a:gd name="T21" fmla="*/ 179 h 248"/>
                  <a:gd name="T22" fmla="*/ 1069 w 1097"/>
                  <a:gd name="T23" fmla="*/ 202 h 248"/>
                  <a:gd name="T24" fmla="*/ 1050 w 1097"/>
                  <a:gd name="T25" fmla="*/ 221 h 248"/>
                  <a:gd name="T26" fmla="*/ 1028 w 1097"/>
                  <a:gd name="T27" fmla="*/ 236 h 248"/>
                  <a:gd name="T28" fmla="*/ 1001 w 1097"/>
                  <a:gd name="T29" fmla="*/ 246 h 248"/>
                  <a:gd name="T30" fmla="*/ 973 w 1097"/>
                  <a:gd name="T31" fmla="*/ 248 h 248"/>
                  <a:gd name="T32" fmla="*/ 124 w 1097"/>
                  <a:gd name="T33" fmla="*/ 248 h 248"/>
                  <a:gd name="T34" fmla="*/ 95 w 1097"/>
                  <a:gd name="T35" fmla="*/ 246 h 248"/>
                  <a:gd name="T36" fmla="*/ 70 w 1097"/>
                  <a:gd name="T37" fmla="*/ 236 h 248"/>
                  <a:gd name="T38" fmla="*/ 47 w 1097"/>
                  <a:gd name="T39" fmla="*/ 221 h 248"/>
                  <a:gd name="T40" fmla="*/ 27 w 1097"/>
                  <a:gd name="T41" fmla="*/ 202 h 248"/>
                  <a:gd name="T42" fmla="*/ 12 w 1097"/>
                  <a:gd name="T43" fmla="*/ 179 h 248"/>
                  <a:gd name="T44" fmla="*/ 3 w 1097"/>
                  <a:gd name="T45" fmla="*/ 153 h 248"/>
                  <a:gd name="T46" fmla="*/ 0 w 1097"/>
                  <a:gd name="T47" fmla="*/ 125 h 248"/>
                  <a:gd name="T48" fmla="*/ 3 w 1097"/>
                  <a:gd name="T49" fmla="*/ 96 h 248"/>
                  <a:gd name="T50" fmla="*/ 12 w 1097"/>
                  <a:gd name="T51" fmla="*/ 70 h 248"/>
                  <a:gd name="T52" fmla="*/ 27 w 1097"/>
                  <a:gd name="T53" fmla="*/ 47 h 248"/>
                  <a:gd name="T54" fmla="*/ 47 w 1097"/>
                  <a:gd name="T55" fmla="*/ 27 h 248"/>
                  <a:gd name="T56" fmla="*/ 70 w 1097"/>
                  <a:gd name="T57" fmla="*/ 12 h 248"/>
                  <a:gd name="T58" fmla="*/ 95 w 1097"/>
                  <a:gd name="T59" fmla="*/ 3 h 248"/>
                  <a:gd name="T60" fmla="*/ 124 w 1097"/>
                  <a:gd name="T61" fmla="*/ 0 h 2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7" h="248">
                    <a:moveTo>
                      <a:pt x="124" y="0"/>
                    </a:moveTo>
                    <a:lnTo>
                      <a:pt x="973" y="0"/>
                    </a:lnTo>
                    <a:lnTo>
                      <a:pt x="1001" y="3"/>
                    </a:lnTo>
                    <a:lnTo>
                      <a:pt x="1028" y="12"/>
                    </a:lnTo>
                    <a:lnTo>
                      <a:pt x="1050" y="27"/>
                    </a:lnTo>
                    <a:lnTo>
                      <a:pt x="1069" y="47"/>
                    </a:lnTo>
                    <a:lnTo>
                      <a:pt x="1085" y="70"/>
                    </a:lnTo>
                    <a:lnTo>
                      <a:pt x="1094" y="96"/>
                    </a:lnTo>
                    <a:lnTo>
                      <a:pt x="1097" y="125"/>
                    </a:lnTo>
                    <a:lnTo>
                      <a:pt x="1094" y="153"/>
                    </a:lnTo>
                    <a:lnTo>
                      <a:pt x="1085" y="179"/>
                    </a:lnTo>
                    <a:lnTo>
                      <a:pt x="1069" y="202"/>
                    </a:lnTo>
                    <a:lnTo>
                      <a:pt x="1050" y="221"/>
                    </a:lnTo>
                    <a:lnTo>
                      <a:pt x="1028" y="236"/>
                    </a:lnTo>
                    <a:lnTo>
                      <a:pt x="1001" y="246"/>
                    </a:lnTo>
                    <a:lnTo>
                      <a:pt x="973" y="248"/>
                    </a:lnTo>
                    <a:lnTo>
                      <a:pt x="124" y="248"/>
                    </a:lnTo>
                    <a:lnTo>
                      <a:pt x="95" y="246"/>
                    </a:lnTo>
                    <a:lnTo>
                      <a:pt x="70" y="236"/>
                    </a:lnTo>
                    <a:lnTo>
                      <a:pt x="47" y="221"/>
                    </a:lnTo>
                    <a:lnTo>
                      <a:pt x="27" y="202"/>
                    </a:lnTo>
                    <a:lnTo>
                      <a:pt x="12" y="179"/>
                    </a:lnTo>
                    <a:lnTo>
                      <a:pt x="3" y="153"/>
                    </a:lnTo>
                    <a:lnTo>
                      <a:pt x="0" y="125"/>
                    </a:lnTo>
                    <a:lnTo>
                      <a:pt x="3" y="96"/>
                    </a:lnTo>
                    <a:lnTo>
                      <a:pt x="12" y="70"/>
                    </a:lnTo>
                    <a:lnTo>
                      <a:pt x="27" y="47"/>
                    </a:lnTo>
                    <a:lnTo>
                      <a:pt x="47" y="27"/>
                    </a:lnTo>
                    <a:lnTo>
                      <a:pt x="70" y="12"/>
                    </a:lnTo>
                    <a:lnTo>
                      <a:pt x="95" y="3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4" name="Freeform 8"/>
              <p:cNvSpPr>
                <a:spLocks/>
              </p:cNvSpPr>
              <p:nvPr/>
            </p:nvSpPr>
            <p:spPr bwMode="auto">
              <a:xfrm>
                <a:off x="962" y="2063"/>
                <a:ext cx="157" cy="35"/>
              </a:xfrm>
              <a:custGeom>
                <a:avLst/>
                <a:gdLst>
                  <a:gd name="T0" fmla="*/ 124 w 1097"/>
                  <a:gd name="T1" fmla="*/ 0 h 250"/>
                  <a:gd name="T2" fmla="*/ 973 w 1097"/>
                  <a:gd name="T3" fmla="*/ 0 h 250"/>
                  <a:gd name="T4" fmla="*/ 1001 w 1097"/>
                  <a:gd name="T5" fmla="*/ 4 h 250"/>
                  <a:gd name="T6" fmla="*/ 1028 w 1097"/>
                  <a:gd name="T7" fmla="*/ 13 h 250"/>
                  <a:gd name="T8" fmla="*/ 1050 w 1097"/>
                  <a:gd name="T9" fmla="*/ 27 h 250"/>
                  <a:gd name="T10" fmla="*/ 1069 w 1097"/>
                  <a:gd name="T11" fmla="*/ 48 h 250"/>
                  <a:gd name="T12" fmla="*/ 1085 w 1097"/>
                  <a:gd name="T13" fmla="*/ 70 h 250"/>
                  <a:gd name="T14" fmla="*/ 1094 w 1097"/>
                  <a:gd name="T15" fmla="*/ 96 h 250"/>
                  <a:gd name="T16" fmla="*/ 1097 w 1097"/>
                  <a:gd name="T17" fmla="*/ 125 h 250"/>
                  <a:gd name="T18" fmla="*/ 1094 w 1097"/>
                  <a:gd name="T19" fmla="*/ 153 h 250"/>
                  <a:gd name="T20" fmla="*/ 1085 w 1097"/>
                  <a:gd name="T21" fmla="*/ 179 h 250"/>
                  <a:gd name="T22" fmla="*/ 1069 w 1097"/>
                  <a:gd name="T23" fmla="*/ 203 h 250"/>
                  <a:gd name="T24" fmla="*/ 1050 w 1097"/>
                  <a:gd name="T25" fmla="*/ 222 h 250"/>
                  <a:gd name="T26" fmla="*/ 1028 w 1097"/>
                  <a:gd name="T27" fmla="*/ 236 h 250"/>
                  <a:gd name="T28" fmla="*/ 1001 w 1097"/>
                  <a:gd name="T29" fmla="*/ 247 h 250"/>
                  <a:gd name="T30" fmla="*/ 973 w 1097"/>
                  <a:gd name="T31" fmla="*/ 250 h 250"/>
                  <a:gd name="T32" fmla="*/ 124 w 1097"/>
                  <a:gd name="T33" fmla="*/ 250 h 250"/>
                  <a:gd name="T34" fmla="*/ 95 w 1097"/>
                  <a:gd name="T35" fmla="*/ 247 h 250"/>
                  <a:gd name="T36" fmla="*/ 70 w 1097"/>
                  <a:gd name="T37" fmla="*/ 236 h 250"/>
                  <a:gd name="T38" fmla="*/ 47 w 1097"/>
                  <a:gd name="T39" fmla="*/ 222 h 250"/>
                  <a:gd name="T40" fmla="*/ 27 w 1097"/>
                  <a:gd name="T41" fmla="*/ 203 h 250"/>
                  <a:gd name="T42" fmla="*/ 12 w 1097"/>
                  <a:gd name="T43" fmla="*/ 179 h 250"/>
                  <a:gd name="T44" fmla="*/ 3 w 1097"/>
                  <a:gd name="T45" fmla="*/ 153 h 250"/>
                  <a:gd name="T46" fmla="*/ 0 w 1097"/>
                  <a:gd name="T47" fmla="*/ 125 h 250"/>
                  <a:gd name="T48" fmla="*/ 3 w 1097"/>
                  <a:gd name="T49" fmla="*/ 96 h 250"/>
                  <a:gd name="T50" fmla="*/ 12 w 1097"/>
                  <a:gd name="T51" fmla="*/ 70 h 250"/>
                  <a:gd name="T52" fmla="*/ 27 w 1097"/>
                  <a:gd name="T53" fmla="*/ 48 h 250"/>
                  <a:gd name="T54" fmla="*/ 47 w 1097"/>
                  <a:gd name="T55" fmla="*/ 27 h 250"/>
                  <a:gd name="T56" fmla="*/ 70 w 1097"/>
                  <a:gd name="T57" fmla="*/ 13 h 250"/>
                  <a:gd name="T58" fmla="*/ 95 w 1097"/>
                  <a:gd name="T59" fmla="*/ 4 h 250"/>
                  <a:gd name="T60" fmla="*/ 124 w 1097"/>
                  <a:gd name="T61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7" h="250">
                    <a:moveTo>
                      <a:pt x="124" y="0"/>
                    </a:moveTo>
                    <a:lnTo>
                      <a:pt x="973" y="0"/>
                    </a:lnTo>
                    <a:lnTo>
                      <a:pt x="1001" y="4"/>
                    </a:lnTo>
                    <a:lnTo>
                      <a:pt x="1028" y="13"/>
                    </a:lnTo>
                    <a:lnTo>
                      <a:pt x="1050" y="27"/>
                    </a:lnTo>
                    <a:lnTo>
                      <a:pt x="1069" y="48"/>
                    </a:lnTo>
                    <a:lnTo>
                      <a:pt x="1085" y="70"/>
                    </a:lnTo>
                    <a:lnTo>
                      <a:pt x="1094" y="96"/>
                    </a:lnTo>
                    <a:lnTo>
                      <a:pt x="1097" y="125"/>
                    </a:lnTo>
                    <a:lnTo>
                      <a:pt x="1094" y="153"/>
                    </a:lnTo>
                    <a:lnTo>
                      <a:pt x="1085" y="179"/>
                    </a:lnTo>
                    <a:lnTo>
                      <a:pt x="1069" y="203"/>
                    </a:lnTo>
                    <a:lnTo>
                      <a:pt x="1050" y="222"/>
                    </a:lnTo>
                    <a:lnTo>
                      <a:pt x="1028" y="236"/>
                    </a:lnTo>
                    <a:lnTo>
                      <a:pt x="1001" y="247"/>
                    </a:lnTo>
                    <a:lnTo>
                      <a:pt x="973" y="250"/>
                    </a:lnTo>
                    <a:lnTo>
                      <a:pt x="124" y="250"/>
                    </a:lnTo>
                    <a:lnTo>
                      <a:pt x="95" y="247"/>
                    </a:lnTo>
                    <a:lnTo>
                      <a:pt x="70" y="236"/>
                    </a:lnTo>
                    <a:lnTo>
                      <a:pt x="47" y="222"/>
                    </a:lnTo>
                    <a:lnTo>
                      <a:pt x="27" y="203"/>
                    </a:lnTo>
                    <a:lnTo>
                      <a:pt x="12" y="179"/>
                    </a:lnTo>
                    <a:lnTo>
                      <a:pt x="3" y="153"/>
                    </a:lnTo>
                    <a:lnTo>
                      <a:pt x="0" y="125"/>
                    </a:lnTo>
                    <a:lnTo>
                      <a:pt x="3" y="96"/>
                    </a:lnTo>
                    <a:lnTo>
                      <a:pt x="12" y="70"/>
                    </a:lnTo>
                    <a:lnTo>
                      <a:pt x="27" y="48"/>
                    </a:lnTo>
                    <a:lnTo>
                      <a:pt x="47" y="27"/>
                    </a:lnTo>
                    <a:lnTo>
                      <a:pt x="70" y="13"/>
                    </a:lnTo>
                    <a:lnTo>
                      <a:pt x="95" y="4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5" name="Freeform 9"/>
              <p:cNvSpPr>
                <a:spLocks/>
              </p:cNvSpPr>
              <p:nvPr/>
            </p:nvSpPr>
            <p:spPr bwMode="auto">
              <a:xfrm>
                <a:off x="839" y="1909"/>
                <a:ext cx="107" cy="111"/>
              </a:xfrm>
              <a:custGeom>
                <a:avLst/>
                <a:gdLst>
                  <a:gd name="T0" fmla="*/ 625 w 754"/>
                  <a:gd name="T1" fmla="*/ 0 h 778"/>
                  <a:gd name="T2" fmla="*/ 650 w 754"/>
                  <a:gd name="T3" fmla="*/ 1 h 778"/>
                  <a:gd name="T4" fmla="*/ 673 w 754"/>
                  <a:gd name="T5" fmla="*/ 8 h 778"/>
                  <a:gd name="T6" fmla="*/ 696 w 754"/>
                  <a:gd name="T7" fmla="*/ 19 h 778"/>
                  <a:gd name="T8" fmla="*/ 716 w 754"/>
                  <a:gd name="T9" fmla="*/ 34 h 778"/>
                  <a:gd name="T10" fmla="*/ 732 w 754"/>
                  <a:gd name="T11" fmla="*/ 53 h 778"/>
                  <a:gd name="T12" fmla="*/ 744 w 754"/>
                  <a:gd name="T13" fmla="*/ 73 h 778"/>
                  <a:gd name="T14" fmla="*/ 751 w 754"/>
                  <a:gd name="T15" fmla="*/ 96 h 778"/>
                  <a:gd name="T16" fmla="*/ 754 w 754"/>
                  <a:gd name="T17" fmla="*/ 119 h 778"/>
                  <a:gd name="T18" fmla="*/ 753 w 754"/>
                  <a:gd name="T19" fmla="*/ 144 h 778"/>
                  <a:gd name="T20" fmla="*/ 747 w 754"/>
                  <a:gd name="T21" fmla="*/ 168 h 778"/>
                  <a:gd name="T22" fmla="*/ 736 w 754"/>
                  <a:gd name="T23" fmla="*/ 190 h 778"/>
                  <a:gd name="T24" fmla="*/ 410 w 754"/>
                  <a:gd name="T25" fmla="*/ 719 h 778"/>
                  <a:gd name="T26" fmla="*/ 396 w 754"/>
                  <a:gd name="T27" fmla="*/ 738 h 778"/>
                  <a:gd name="T28" fmla="*/ 378 w 754"/>
                  <a:gd name="T29" fmla="*/ 754 h 778"/>
                  <a:gd name="T30" fmla="*/ 359 w 754"/>
                  <a:gd name="T31" fmla="*/ 766 h 778"/>
                  <a:gd name="T32" fmla="*/ 337 w 754"/>
                  <a:gd name="T33" fmla="*/ 774 h 778"/>
                  <a:gd name="T34" fmla="*/ 313 w 754"/>
                  <a:gd name="T35" fmla="*/ 778 h 778"/>
                  <a:gd name="T36" fmla="*/ 304 w 754"/>
                  <a:gd name="T37" fmla="*/ 778 h 778"/>
                  <a:gd name="T38" fmla="*/ 277 w 754"/>
                  <a:gd name="T39" fmla="*/ 775 h 778"/>
                  <a:gd name="T40" fmla="*/ 253 w 754"/>
                  <a:gd name="T41" fmla="*/ 767 h 778"/>
                  <a:gd name="T42" fmla="*/ 229 w 754"/>
                  <a:gd name="T43" fmla="*/ 752 h 778"/>
                  <a:gd name="T44" fmla="*/ 210 w 754"/>
                  <a:gd name="T45" fmla="*/ 734 h 778"/>
                  <a:gd name="T46" fmla="*/ 28 w 754"/>
                  <a:gd name="T47" fmla="*/ 519 h 778"/>
                  <a:gd name="T48" fmla="*/ 14 w 754"/>
                  <a:gd name="T49" fmla="*/ 498 h 778"/>
                  <a:gd name="T50" fmla="*/ 5 w 754"/>
                  <a:gd name="T51" fmla="*/ 476 h 778"/>
                  <a:gd name="T52" fmla="*/ 0 w 754"/>
                  <a:gd name="T53" fmla="*/ 452 h 778"/>
                  <a:gd name="T54" fmla="*/ 0 w 754"/>
                  <a:gd name="T55" fmla="*/ 428 h 778"/>
                  <a:gd name="T56" fmla="*/ 4 w 754"/>
                  <a:gd name="T57" fmla="*/ 404 h 778"/>
                  <a:gd name="T58" fmla="*/ 13 w 754"/>
                  <a:gd name="T59" fmla="*/ 383 h 778"/>
                  <a:gd name="T60" fmla="*/ 26 w 754"/>
                  <a:gd name="T61" fmla="*/ 361 h 778"/>
                  <a:gd name="T62" fmla="*/ 43 w 754"/>
                  <a:gd name="T63" fmla="*/ 343 h 778"/>
                  <a:gd name="T64" fmla="*/ 64 w 754"/>
                  <a:gd name="T65" fmla="*/ 329 h 778"/>
                  <a:gd name="T66" fmla="*/ 87 w 754"/>
                  <a:gd name="T67" fmla="*/ 320 h 778"/>
                  <a:gd name="T68" fmla="*/ 110 w 754"/>
                  <a:gd name="T69" fmla="*/ 315 h 778"/>
                  <a:gd name="T70" fmla="*/ 134 w 754"/>
                  <a:gd name="T71" fmla="*/ 314 h 778"/>
                  <a:gd name="T72" fmla="*/ 157 w 754"/>
                  <a:gd name="T73" fmla="*/ 318 h 778"/>
                  <a:gd name="T74" fmla="*/ 180 w 754"/>
                  <a:gd name="T75" fmla="*/ 327 h 778"/>
                  <a:gd name="T76" fmla="*/ 200 w 754"/>
                  <a:gd name="T77" fmla="*/ 341 h 778"/>
                  <a:gd name="T78" fmla="*/ 218 w 754"/>
                  <a:gd name="T79" fmla="*/ 358 h 778"/>
                  <a:gd name="T80" fmla="*/ 289 w 754"/>
                  <a:gd name="T81" fmla="*/ 442 h 778"/>
                  <a:gd name="T82" fmla="*/ 525 w 754"/>
                  <a:gd name="T83" fmla="*/ 60 h 778"/>
                  <a:gd name="T84" fmla="*/ 540 w 754"/>
                  <a:gd name="T85" fmla="*/ 40 h 778"/>
                  <a:gd name="T86" fmla="*/ 559 w 754"/>
                  <a:gd name="T87" fmla="*/ 24 h 778"/>
                  <a:gd name="T88" fmla="*/ 579 w 754"/>
                  <a:gd name="T89" fmla="*/ 12 h 778"/>
                  <a:gd name="T90" fmla="*/ 602 w 754"/>
                  <a:gd name="T91" fmla="*/ 4 h 778"/>
                  <a:gd name="T92" fmla="*/ 625 w 754"/>
                  <a:gd name="T93" fmla="*/ 0 h 7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754" h="778">
                    <a:moveTo>
                      <a:pt x="625" y="0"/>
                    </a:moveTo>
                    <a:lnTo>
                      <a:pt x="650" y="1"/>
                    </a:lnTo>
                    <a:lnTo>
                      <a:pt x="673" y="8"/>
                    </a:lnTo>
                    <a:lnTo>
                      <a:pt x="696" y="19"/>
                    </a:lnTo>
                    <a:lnTo>
                      <a:pt x="716" y="34"/>
                    </a:lnTo>
                    <a:lnTo>
                      <a:pt x="732" y="53"/>
                    </a:lnTo>
                    <a:lnTo>
                      <a:pt x="744" y="73"/>
                    </a:lnTo>
                    <a:lnTo>
                      <a:pt x="751" y="96"/>
                    </a:lnTo>
                    <a:lnTo>
                      <a:pt x="754" y="119"/>
                    </a:lnTo>
                    <a:lnTo>
                      <a:pt x="753" y="144"/>
                    </a:lnTo>
                    <a:lnTo>
                      <a:pt x="747" y="168"/>
                    </a:lnTo>
                    <a:lnTo>
                      <a:pt x="736" y="190"/>
                    </a:lnTo>
                    <a:lnTo>
                      <a:pt x="410" y="719"/>
                    </a:lnTo>
                    <a:lnTo>
                      <a:pt x="396" y="738"/>
                    </a:lnTo>
                    <a:lnTo>
                      <a:pt x="378" y="754"/>
                    </a:lnTo>
                    <a:lnTo>
                      <a:pt x="359" y="766"/>
                    </a:lnTo>
                    <a:lnTo>
                      <a:pt x="337" y="774"/>
                    </a:lnTo>
                    <a:lnTo>
                      <a:pt x="313" y="778"/>
                    </a:lnTo>
                    <a:lnTo>
                      <a:pt x="304" y="778"/>
                    </a:lnTo>
                    <a:lnTo>
                      <a:pt x="277" y="775"/>
                    </a:lnTo>
                    <a:lnTo>
                      <a:pt x="253" y="767"/>
                    </a:lnTo>
                    <a:lnTo>
                      <a:pt x="229" y="752"/>
                    </a:lnTo>
                    <a:lnTo>
                      <a:pt x="210" y="734"/>
                    </a:lnTo>
                    <a:lnTo>
                      <a:pt x="28" y="519"/>
                    </a:lnTo>
                    <a:lnTo>
                      <a:pt x="14" y="498"/>
                    </a:lnTo>
                    <a:lnTo>
                      <a:pt x="5" y="476"/>
                    </a:lnTo>
                    <a:lnTo>
                      <a:pt x="0" y="452"/>
                    </a:lnTo>
                    <a:lnTo>
                      <a:pt x="0" y="428"/>
                    </a:lnTo>
                    <a:lnTo>
                      <a:pt x="4" y="404"/>
                    </a:lnTo>
                    <a:lnTo>
                      <a:pt x="13" y="383"/>
                    </a:lnTo>
                    <a:lnTo>
                      <a:pt x="26" y="361"/>
                    </a:lnTo>
                    <a:lnTo>
                      <a:pt x="43" y="343"/>
                    </a:lnTo>
                    <a:lnTo>
                      <a:pt x="64" y="329"/>
                    </a:lnTo>
                    <a:lnTo>
                      <a:pt x="87" y="320"/>
                    </a:lnTo>
                    <a:lnTo>
                      <a:pt x="110" y="315"/>
                    </a:lnTo>
                    <a:lnTo>
                      <a:pt x="134" y="314"/>
                    </a:lnTo>
                    <a:lnTo>
                      <a:pt x="157" y="318"/>
                    </a:lnTo>
                    <a:lnTo>
                      <a:pt x="180" y="327"/>
                    </a:lnTo>
                    <a:lnTo>
                      <a:pt x="200" y="341"/>
                    </a:lnTo>
                    <a:lnTo>
                      <a:pt x="218" y="358"/>
                    </a:lnTo>
                    <a:lnTo>
                      <a:pt x="289" y="442"/>
                    </a:lnTo>
                    <a:lnTo>
                      <a:pt x="525" y="60"/>
                    </a:lnTo>
                    <a:lnTo>
                      <a:pt x="540" y="40"/>
                    </a:lnTo>
                    <a:lnTo>
                      <a:pt x="559" y="24"/>
                    </a:lnTo>
                    <a:lnTo>
                      <a:pt x="579" y="12"/>
                    </a:lnTo>
                    <a:lnTo>
                      <a:pt x="602" y="4"/>
                    </a:lnTo>
                    <a:lnTo>
                      <a:pt x="62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6" name="Freeform 10"/>
              <p:cNvSpPr>
                <a:spLocks/>
              </p:cNvSpPr>
              <p:nvPr/>
            </p:nvSpPr>
            <p:spPr bwMode="auto">
              <a:xfrm>
                <a:off x="861" y="2054"/>
                <a:ext cx="53" cy="53"/>
              </a:xfrm>
              <a:custGeom>
                <a:avLst/>
                <a:gdLst>
                  <a:gd name="T0" fmla="*/ 186 w 373"/>
                  <a:gd name="T1" fmla="*/ 0 h 374"/>
                  <a:gd name="T2" fmla="*/ 219 w 373"/>
                  <a:gd name="T3" fmla="*/ 4 h 374"/>
                  <a:gd name="T4" fmla="*/ 250 w 373"/>
                  <a:gd name="T5" fmla="*/ 12 h 374"/>
                  <a:gd name="T6" fmla="*/ 279 w 373"/>
                  <a:gd name="T7" fmla="*/ 26 h 374"/>
                  <a:gd name="T8" fmla="*/ 306 w 373"/>
                  <a:gd name="T9" fmla="*/ 44 h 374"/>
                  <a:gd name="T10" fmla="*/ 329 w 373"/>
                  <a:gd name="T11" fmla="*/ 67 h 374"/>
                  <a:gd name="T12" fmla="*/ 347 w 373"/>
                  <a:gd name="T13" fmla="*/ 93 h 374"/>
                  <a:gd name="T14" fmla="*/ 360 w 373"/>
                  <a:gd name="T15" fmla="*/ 122 h 374"/>
                  <a:gd name="T16" fmla="*/ 369 w 373"/>
                  <a:gd name="T17" fmla="*/ 153 h 374"/>
                  <a:gd name="T18" fmla="*/ 373 w 373"/>
                  <a:gd name="T19" fmla="*/ 187 h 374"/>
                  <a:gd name="T20" fmla="*/ 369 w 373"/>
                  <a:gd name="T21" fmla="*/ 221 h 374"/>
                  <a:gd name="T22" fmla="*/ 360 w 373"/>
                  <a:gd name="T23" fmla="*/ 252 h 374"/>
                  <a:gd name="T24" fmla="*/ 347 w 373"/>
                  <a:gd name="T25" fmla="*/ 282 h 374"/>
                  <a:gd name="T26" fmla="*/ 329 w 373"/>
                  <a:gd name="T27" fmla="*/ 307 h 374"/>
                  <a:gd name="T28" fmla="*/ 306 w 373"/>
                  <a:gd name="T29" fmla="*/ 330 h 374"/>
                  <a:gd name="T30" fmla="*/ 279 w 373"/>
                  <a:gd name="T31" fmla="*/ 348 h 374"/>
                  <a:gd name="T32" fmla="*/ 250 w 373"/>
                  <a:gd name="T33" fmla="*/ 361 h 374"/>
                  <a:gd name="T34" fmla="*/ 219 w 373"/>
                  <a:gd name="T35" fmla="*/ 370 h 374"/>
                  <a:gd name="T36" fmla="*/ 186 w 373"/>
                  <a:gd name="T37" fmla="*/ 374 h 374"/>
                  <a:gd name="T38" fmla="*/ 153 w 373"/>
                  <a:gd name="T39" fmla="*/ 370 h 374"/>
                  <a:gd name="T40" fmla="*/ 121 w 373"/>
                  <a:gd name="T41" fmla="*/ 361 h 374"/>
                  <a:gd name="T42" fmla="*/ 92 w 373"/>
                  <a:gd name="T43" fmla="*/ 348 h 374"/>
                  <a:gd name="T44" fmla="*/ 66 w 373"/>
                  <a:gd name="T45" fmla="*/ 330 h 374"/>
                  <a:gd name="T46" fmla="*/ 44 w 373"/>
                  <a:gd name="T47" fmla="*/ 307 h 374"/>
                  <a:gd name="T48" fmla="*/ 25 w 373"/>
                  <a:gd name="T49" fmla="*/ 282 h 374"/>
                  <a:gd name="T50" fmla="*/ 11 w 373"/>
                  <a:gd name="T51" fmla="*/ 252 h 374"/>
                  <a:gd name="T52" fmla="*/ 2 w 373"/>
                  <a:gd name="T53" fmla="*/ 221 h 374"/>
                  <a:gd name="T54" fmla="*/ 0 w 373"/>
                  <a:gd name="T55" fmla="*/ 187 h 374"/>
                  <a:gd name="T56" fmla="*/ 2 w 373"/>
                  <a:gd name="T57" fmla="*/ 153 h 374"/>
                  <a:gd name="T58" fmla="*/ 11 w 373"/>
                  <a:gd name="T59" fmla="*/ 122 h 374"/>
                  <a:gd name="T60" fmla="*/ 25 w 373"/>
                  <a:gd name="T61" fmla="*/ 93 h 374"/>
                  <a:gd name="T62" fmla="*/ 44 w 373"/>
                  <a:gd name="T63" fmla="*/ 67 h 374"/>
                  <a:gd name="T64" fmla="*/ 66 w 373"/>
                  <a:gd name="T65" fmla="*/ 44 h 374"/>
                  <a:gd name="T66" fmla="*/ 92 w 373"/>
                  <a:gd name="T67" fmla="*/ 26 h 374"/>
                  <a:gd name="T68" fmla="*/ 121 w 373"/>
                  <a:gd name="T69" fmla="*/ 12 h 374"/>
                  <a:gd name="T70" fmla="*/ 153 w 373"/>
                  <a:gd name="T71" fmla="*/ 4 h 374"/>
                  <a:gd name="T72" fmla="*/ 186 w 373"/>
                  <a:gd name="T73" fmla="*/ 0 h 3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3" h="374">
                    <a:moveTo>
                      <a:pt x="186" y="0"/>
                    </a:moveTo>
                    <a:lnTo>
                      <a:pt x="219" y="4"/>
                    </a:lnTo>
                    <a:lnTo>
                      <a:pt x="250" y="12"/>
                    </a:lnTo>
                    <a:lnTo>
                      <a:pt x="279" y="26"/>
                    </a:lnTo>
                    <a:lnTo>
                      <a:pt x="306" y="44"/>
                    </a:lnTo>
                    <a:lnTo>
                      <a:pt x="329" y="67"/>
                    </a:lnTo>
                    <a:lnTo>
                      <a:pt x="347" y="93"/>
                    </a:lnTo>
                    <a:lnTo>
                      <a:pt x="360" y="122"/>
                    </a:lnTo>
                    <a:lnTo>
                      <a:pt x="369" y="153"/>
                    </a:lnTo>
                    <a:lnTo>
                      <a:pt x="373" y="187"/>
                    </a:lnTo>
                    <a:lnTo>
                      <a:pt x="369" y="221"/>
                    </a:lnTo>
                    <a:lnTo>
                      <a:pt x="360" y="252"/>
                    </a:lnTo>
                    <a:lnTo>
                      <a:pt x="347" y="282"/>
                    </a:lnTo>
                    <a:lnTo>
                      <a:pt x="329" y="307"/>
                    </a:lnTo>
                    <a:lnTo>
                      <a:pt x="306" y="330"/>
                    </a:lnTo>
                    <a:lnTo>
                      <a:pt x="279" y="348"/>
                    </a:lnTo>
                    <a:lnTo>
                      <a:pt x="250" y="361"/>
                    </a:lnTo>
                    <a:lnTo>
                      <a:pt x="219" y="370"/>
                    </a:lnTo>
                    <a:lnTo>
                      <a:pt x="186" y="374"/>
                    </a:lnTo>
                    <a:lnTo>
                      <a:pt x="153" y="370"/>
                    </a:lnTo>
                    <a:lnTo>
                      <a:pt x="121" y="361"/>
                    </a:lnTo>
                    <a:lnTo>
                      <a:pt x="92" y="348"/>
                    </a:lnTo>
                    <a:lnTo>
                      <a:pt x="66" y="330"/>
                    </a:lnTo>
                    <a:lnTo>
                      <a:pt x="44" y="307"/>
                    </a:lnTo>
                    <a:lnTo>
                      <a:pt x="25" y="282"/>
                    </a:lnTo>
                    <a:lnTo>
                      <a:pt x="11" y="252"/>
                    </a:lnTo>
                    <a:lnTo>
                      <a:pt x="2" y="221"/>
                    </a:lnTo>
                    <a:lnTo>
                      <a:pt x="0" y="187"/>
                    </a:lnTo>
                    <a:lnTo>
                      <a:pt x="2" y="153"/>
                    </a:lnTo>
                    <a:lnTo>
                      <a:pt x="11" y="122"/>
                    </a:lnTo>
                    <a:lnTo>
                      <a:pt x="25" y="93"/>
                    </a:lnTo>
                    <a:lnTo>
                      <a:pt x="44" y="67"/>
                    </a:lnTo>
                    <a:lnTo>
                      <a:pt x="66" y="44"/>
                    </a:lnTo>
                    <a:lnTo>
                      <a:pt x="92" y="26"/>
                    </a:lnTo>
                    <a:lnTo>
                      <a:pt x="121" y="12"/>
                    </a:lnTo>
                    <a:lnTo>
                      <a:pt x="153" y="4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7" name="Freeform 11"/>
              <p:cNvSpPr>
                <a:spLocks/>
              </p:cNvSpPr>
              <p:nvPr/>
            </p:nvSpPr>
            <p:spPr bwMode="auto">
              <a:xfrm>
                <a:off x="962" y="2169"/>
                <a:ext cx="157" cy="36"/>
              </a:xfrm>
              <a:custGeom>
                <a:avLst/>
                <a:gdLst>
                  <a:gd name="T0" fmla="*/ 124 w 1097"/>
                  <a:gd name="T1" fmla="*/ 0 h 249"/>
                  <a:gd name="T2" fmla="*/ 973 w 1097"/>
                  <a:gd name="T3" fmla="*/ 0 h 249"/>
                  <a:gd name="T4" fmla="*/ 1001 w 1097"/>
                  <a:gd name="T5" fmla="*/ 3 h 249"/>
                  <a:gd name="T6" fmla="*/ 1028 w 1097"/>
                  <a:gd name="T7" fmla="*/ 12 h 249"/>
                  <a:gd name="T8" fmla="*/ 1050 w 1097"/>
                  <a:gd name="T9" fmla="*/ 28 h 249"/>
                  <a:gd name="T10" fmla="*/ 1069 w 1097"/>
                  <a:gd name="T11" fmla="*/ 47 h 249"/>
                  <a:gd name="T12" fmla="*/ 1085 w 1097"/>
                  <a:gd name="T13" fmla="*/ 70 h 249"/>
                  <a:gd name="T14" fmla="*/ 1094 w 1097"/>
                  <a:gd name="T15" fmla="*/ 97 h 249"/>
                  <a:gd name="T16" fmla="*/ 1097 w 1097"/>
                  <a:gd name="T17" fmla="*/ 125 h 249"/>
                  <a:gd name="T18" fmla="*/ 1094 w 1097"/>
                  <a:gd name="T19" fmla="*/ 153 h 249"/>
                  <a:gd name="T20" fmla="*/ 1085 w 1097"/>
                  <a:gd name="T21" fmla="*/ 180 h 249"/>
                  <a:gd name="T22" fmla="*/ 1069 w 1097"/>
                  <a:gd name="T23" fmla="*/ 202 h 249"/>
                  <a:gd name="T24" fmla="*/ 1050 w 1097"/>
                  <a:gd name="T25" fmla="*/ 221 h 249"/>
                  <a:gd name="T26" fmla="*/ 1028 w 1097"/>
                  <a:gd name="T27" fmla="*/ 236 h 249"/>
                  <a:gd name="T28" fmla="*/ 1001 w 1097"/>
                  <a:gd name="T29" fmla="*/ 246 h 249"/>
                  <a:gd name="T30" fmla="*/ 973 w 1097"/>
                  <a:gd name="T31" fmla="*/ 249 h 249"/>
                  <a:gd name="T32" fmla="*/ 124 w 1097"/>
                  <a:gd name="T33" fmla="*/ 249 h 249"/>
                  <a:gd name="T34" fmla="*/ 95 w 1097"/>
                  <a:gd name="T35" fmla="*/ 246 h 249"/>
                  <a:gd name="T36" fmla="*/ 70 w 1097"/>
                  <a:gd name="T37" fmla="*/ 236 h 249"/>
                  <a:gd name="T38" fmla="*/ 47 w 1097"/>
                  <a:gd name="T39" fmla="*/ 221 h 249"/>
                  <a:gd name="T40" fmla="*/ 27 w 1097"/>
                  <a:gd name="T41" fmla="*/ 202 h 249"/>
                  <a:gd name="T42" fmla="*/ 12 w 1097"/>
                  <a:gd name="T43" fmla="*/ 180 h 249"/>
                  <a:gd name="T44" fmla="*/ 3 w 1097"/>
                  <a:gd name="T45" fmla="*/ 153 h 249"/>
                  <a:gd name="T46" fmla="*/ 0 w 1097"/>
                  <a:gd name="T47" fmla="*/ 125 h 249"/>
                  <a:gd name="T48" fmla="*/ 3 w 1097"/>
                  <a:gd name="T49" fmla="*/ 97 h 249"/>
                  <a:gd name="T50" fmla="*/ 12 w 1097"/>
                  <a:gd name="T51" fmla="*/ 70 h 249"/>
                  <a:gd name="T52" fmla="*/ 27 w 1097"/>
                  <a:gd name="T53" fmla="*/ 47 h 249"/>
                  <a:gd name="T54" fmla="*/ 47 w 1097"/>
                  <a:gd name="T55" fmla="*/ 28 h 249"/>
                  <a:gd name="T56" fmla="*/ 70 w 1097"/>
                  <a:gd name="T57" fmla="*/ 12 h 249"/>
                  <a:gd name="T58" fmla="*/ 95 w 1097"/>
                  <a:gd name="T59" fmla="*/ 3 h 249"/>
                  <a:gd name="T60" fmla="*/ 124 w 1097"/>
                  <a:gd name="T61" fmla="*/ 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097" h="249">
                    <a:moveTo>
                      <a:pt x="124" y="0"/>
                    </a:moveTo>
                    <a:lnTo>
                      <a:pt x="973" y="0"/>
                    </a:lnTo>
                    <a:lnTo>
                      <a:pt x="1001" y="3"/>
                    </a:lnTo>
                    <a:lnTo>
                      <a:pt x="1028" y="12"/>
                    </a:lnTo>
                    <a:lnTo>
                      <a:pt x="1050" y="28"/>
                    </a:lnTo>
                    <a:lnTo>
                      <a:pt x="1069" y="47"/>
                    </a:lnTo>
                    <a:lnTo>
                      <a:pt x="1085" y="70"/>
                    </a:lnTo>
                    <a:lnTo>
                      <a:pt x="1094" y="97"/>
                    </a:lnTo>
                    <a:lnTo>
                      <a:pt x="1097" y="125"/>
                    </a:lnTo>
                    <a:lnTo>
                      <a:pt x="1094" y="153"/>
                    </a:lnTo>
                    <a:lnTo>
                      <a:pt x="1085" y="180"/>
                    </a:lnTo>
                    <a:lnTo>
                      <a:pt x="1069" y="202"/>
                    </a:lnTo>
                    <a:lnTo>
                      <a:pt x="1050" y="221"/>
                    </a:lnTo>
                    <a:lnTo>
                      <a:pt x="1028" y="236"/>
                    </a:lnTo>
                    <a:lnTo>
                      <a:pt x="1001" y="246"/>
                    </a:lnTo>
                    <a:lnTo>
                      <a:pt x="973" y="249"/>
                    </a:lnTo>
                    <a:lnTo>
                      <a:pt x="124" y="249"/>
                    </a:lnTo>
                    <a:lnTo>
                      <a:pt x="95" y="246"/>
                    </a:lnTo>
                    <a:lnTo>
                      <a:pt x="70" y="236"/>
                    </a:lnTo>
                    <a:lnTo>
                      <a:pt x="47" y="221"/>
                    </a:lnTo>
                    <a:lnTo>
                      <a:pt x="27" y="202"/>
                    </a:lnTo>
                    <a:lnTo>
                      <a:pt x="12" y="180"/>
                    </a:lnTo>
                    <a:lnTo>
                      <a:pt x="3" y="153"/>
                    </a:lnTo>
                    <a:lnTo>
                      <a:pt x="0" y="125"/>
                    </a:lnTo>
                    <a:lnTo>
                      <a:pt x="3" y="97"/>
                    </a:lnTo>
                    <a:lnTo>
                      <a:pt x="12" y="70"/>
                    </a:lnTo>
                    <a:lnTo>
                      <a:pt x="27" y="47"/>
                    </a:lnTo>
                    <a:lnTo>
                      <a:pt x="47" y="28"/>
                    </a:lnTo>
                    <a:lnTo>
                      <a:pt x="70" y="12"/>
                    </a:lnTo>
                    <a:lnTo>
                      <a:pt x="95" y="3"/>
                    </a:lnTo>
                    <a:lnTo>
                      <a:pt x="12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8" name="Freeform 12"/>
              <p:cNvSpPr>
                <a:spLocks/>
              </p:cNvSpPr>
              <p:nvPr/>
            </p:nvSpPr>
            <p:spPr bwMode="auto">
              <a:xfrm>
                <a:off x="861" y="2161"/>
                <a:ext cx="53" cy="53"/>
              </a:xfrm>
              <a:custGeom>
                <a:avLst/>
                <a:gdLst>
                  <a:gd name="T0" fmla="*/ 186 w 373"/>
                  <a:gd name="T1" fmla="*/ 0 h 373"/>
                  <a:gd name="T2" fmla="*/ 219 w 373"/>
                  <a:gd name="T3" fmla="*/ 3 h 373"/>
                  <a:gd name="T4" fmla="*/ 250 w 373"/>
                  <a:gd name="T5" fmla="*/ 11 h 373"/>
                  <a:gd name="T6" fmla="*/ 279 w 373"/>
                  <a:gd name="T7" fmla="*/ 26 h 373"/>
                  <a:gd name="T8" fmla="*/ 306 w 373"/>
                  <a:gd name="T9" fmla="*/ 44 h 373"/>
                  <a:gd name="T10" fmla="*/ 329 w 373"/>
                  <a:gd name="T11" fmla="*/ 66 h 373"/>
                  <a:gd name="T12" fmla="*/ 347 w 373"/>
                  <a:gd name="T13" fmla="*/ 92 h 373"/>
                  <a:gd name="T14" fmla="*/ 360 w 373"/>
                  <a:gd name="T15" fmla="*/ 121 h 373"/>
                  <a:gd name="T16" fmla="*/ 369 w 373"/>
                  <a:gd name="T17" fmla="*/ 153 h 373"/>
                  <a:gd name="T18" fmla="*/ 373 w 373"/>
                  <a:gd name="T19" fmla="*/ 187 h 373"/>
                  <a:gd name="T20" fmla="*/ 369 w 373"/>
                  <a:gd name="T21" fmla="*/ 220 h 373"/>
                  <a:gd name="T22" fmla="*/ 360 w 373"/>
                  <a:gd name="T23" fmla="*/ 252 h 373"/>
                  <a:gd name="T24" fmla="*/ 347 w 373"/>
                  <a:gd name="T25" fmla="*/ 281 h 373"/>
                  <a:gd name="T26" fmla="*/ 329 w 373"/>
                  <a:gd name="T27" fmla="*/ 307 h 373"/>
                  <a:gd name="T28" fmla="*/ 306 w 373"/>
                  <a:gd name="T29" fmla="*/ 329 h 373"/>
                  <a:gd name="T30" fmla="*/ 279 w 373"/>
                  <a:gd name="T31" fmla="*/ 347 h 373"/>
                  <a:gd name="T32" fmla="*/ 250 w 373"/>
                  <a:gd name="T33" fmla="*/ 362 h 373"/>
                  <a:gd name="T34" fmla="*/ 219 w 373"/>
                  <a:gd name="T35" fmla="*/ 370 h 373"/>
                  <a:gd name="T36" fmla="*/ 186 w 373"/>
                  <a:gd name="T37" fmla="*/ 373 h 373"/>
                  <a:gd name="T38" fmla="*/ 153 w 373"/>
                  <a:gd name="T39" fmla="*/ 370 h 373"/>
                  <a:gd name="T40" fmla="*/ 121 w 373"/>
                  <a:gd name="T41" fmla="*/ 362 h 373"/>
                  <a:gd name="T42" fmla="*/ 92 w 373"/>
                  <a:gd name="T43" fmla="*/ 347 h 373"/>
                  <a:gd name="T44" fmla="*/ 66 w 373"/>
                  <a:gd name="T45" fmla="*/ 329 h 373"/>
                  <a:gd name="T46" fmla="*/ 44 w 373"/>
                  <a:gd name="T47" fmla="*/ 307 h 373"/>
                  <a:gd name="T48" fmla="*/ 25 w 373"/>
                  <a:gd name="T49" fmla="*/ 281 h 373"/>
                  <a:gd name="T50" fmla="*/ 11 w 373"/>
                  <a:gd name="T51" fmla="*/ 252 h 373"/>
                  <a:gd name="T52" fmla="*/ 2 w 373"/>
                  <a:gd name="T53" fmla="*/ 220 h 373"/>
                  <a:gd name="T54" fmla="*/ 0 w 373"/>
                  <a:gd name="T55" fmla="*/ 187 h 373"/>
                  <a:gd name="T56" fmla="*/ 2 w 373"/>
                  <a:gd name="T57" fmla="*/ 153 h 373"/>
                  <a:gd name="T58" fmla="*/ 11 w 373"/>
                  <a:gd name="T59" fmla="*/ 121 h 373"/>
                  <a:gd name="T60" fmla="*/ 25 w 373"/>
                  <a:gd name="T61" fmla="*/ 92 h 373"/>
                  <a:gd name="T62" fmla="*/ 44 w 373"/>
                  <a:gd name="T63" fmla="*/ 66 h 373"/>
                  <a:gd name="T64" fmla="*/ 66 w 373"/>
                  <a:gd name="T65" fmla="*/ 44 h 373"/>
                  <a:gd name="T66" fmla="*/ 92 w 373"/>
                  <a:gd name="T67" fmla="*/ 26 h 373"/>
                  <a:gd name="T68" fmla="*/ 121 w 373"/>
                  <a:gd name="T69" fmla="*/ 11 h 373"/>
                  <a:gd name="T70" fmla="*/ 153 w 373"/>
                  <a:gd name="T71" fmla="*/ 3 h 373"/>
                  <a:gd name="T72" fmla="*/ 186 w 373"/>
                  <a:gd name="T73" fmla="*/ 0 h 3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73" h="373">
                    <a:moveTo>
                      <a:pt x="186" y="0"/>
                    </a:moveTo>
                    <a:lnTo>
                      <a:pt x="219" y="3"/>
                    </a:lnTo>
                    <a:lnTo>
                      <a:pt x="250" y="11"/>
                    </a:lnTo>
                    <a:lnTo>
                      <a:pt x="279" y="26"/>
                    </a:lnTo>
                    <a:lnTo>
                      <a:pt x="306" y="44"/>
                    </a:lnTo>
                    <a:lnTo>
                      <a:pt x="329" y="66"/>
                    </a:lnTo>
                    <a:lnTo>
                      <a:pt x="347" y="92"/>
                    </a:lnTo>
                    <a:lnTo>
                      <a:pt x="360" y="121"/>
                    </a:lnTo>
                    <a:lnTo>
                      <a:pt x="369" y="153"/>
                    </a:lnTo>
                    <a:lnTo>
                      <a:pt x="373" y="187"/>
                    </a:lnTo>
                    <a:lnTo>
                      <a:pt x="369" y="220"/>
                    </a:lnTo>
                    <a:lnTo>
                      <a:pt x="360" y="252"/>
                    </a:lnTo>
                    <a:lnTo>
                      <a:pt x="347" y="281"/>
                    </a:lnTo>
                    <a:lnTo>
                      <a:pt x="329" y="307"/>
                    </a:lnTo>
                    <a:lnTo>
                      <a:pt x="306" y="329"/>
                    </a:lnTo>
                    <a:lnTo>
                      <a:pt x="279" y="347"/>
                    </a:lnTo>
                    <a:lnTo>
                      <a:pt x="250" y="362"/>
                    </a:lnTo>
                    <a:lnTo>
                      <a:pt x="219" y="370"/>
                    </a:lnTo>
                    <a:lnTo>
                      <a:pt x="186" y="373"/>
                    </a:lnTo>
                    <a:lnTo>
                      <a:pt x="153" y="370"/>
                    </a:lnTo>
                    <a:lnTo>
                      <a:pt x="121" y="362"/>
                    </a:lnTo>
                    <a:lnTo>
                      <a:pt x="92" y="347"/>
                    </a:lnTo>
                    <a:lnTo>
                      <a:pt x="66" y="329"/>
                    </a:lnTo>
                    <a:lnTo>
                      <a:pt x="44" y="307"/>
                    </a:lnTo>
                    <a:lnTo>
                      <a:pt x="25" y="281"/>
                    </a:lnTo>
                    <a:lnTo>
                      <a:pt x="11" y="252"/>
                    </a:lnTo>
                    <a:lnTo>
                      <a:pt x="2" y="220"/>
                    </a:lnTo>
                    <a:lnTo>
                      <a:pt x="0" y="187"/>
                    </a:lnTo>
                    <a:lnTo>
                      <a:pt x="2" y="153"/>
                    </a:lnTo>
                    <a:lnTo>
                      <a:pt x="11" y="121"/>
                    </a:lnTo>
                    <a:lnTo>
                      <a:pt x="25" y="92"/>
                    </a:lnTo>
                    <a:lnTo>
                      <a:pt x="44" y="66"/>
                    </a:lnTo>
                    <a:lnTo>
                      <a:pt x="66" y="44"/>
                    </a:lnTo>
                    <a:lnTo>
                      <a:pt x="92" y="26"/>
                    </a:lnTo>
                    <a:lnTo>
                      <a:pt x="121" y="11"/>
                    </a:lnTo>
                    <a:lnTo>
                      <a:pt x="153" y="3"/>
                    </a:lnTo>
                    <a:lnTo>
                      <a:pt x="18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09" name="Freeform 13"/>
              <p:cNvSpPr>
                <a:spLocks/>
              </p:cNvSpPr>
              <p:nvPr/>
            </p:nvSpPr>
            <p:spPr bwMode="auto">
              <a:xfrm>
                <a:off x="891" y="1787"/>
                <a:ext cx="175" cy="83"/>
              </a:xfrm>
              <a:custGeom>
                <a:avLst/>
                <a:gdLst>
                  <a:gd name="T0" fmla="*/ 173 w 1225"/>
                  <a:gd name="T1" fmla="*/ 0 h 576"/>
                  <a:gd name="T2" fmla="*/ 1052 w 1225"/>
                  <a:gd name="T3" fmla="*/ 0 h 576"/>
                  <a:gd name="T4" fmla="*/ 1071 w 1225"/>
                  <a:gd name="T5" fmla="*/ 3 h 576"/>
                  <a:gd name="T6" fmla="*/ 1089 w 1225"/>
                  <a:gd name="T7" fmla="*/ 9 h 576"/>
                  <a:gd name="T8" fmla="*/ 1105 w 1225"/>
                  <a:gd name="T9" fmla="*/ 19 h 576"/>
                  <a:gd name="T10" fmla="*/ 1119 w 1225"/>
                  <a:gd name="T11" fmla="*/ 33 h 576"/>
                  <a:gd name="T12" fmla="*/ 1129 w 1225"/>
                  <a:gd name="T13" fmla="*/ 49 h 576"/>
                  <a:gd name="T14" fmla="*/ 1135 w 1225"/>
                  <a:gd name="T15" fmla="*/ 68 h 576"/>
                  <a:gd name="T16" fmla="*/ 1223 w 1225"/>
                  <a:gd name="T17" fmla="*/ 473 h 576"/>
                  <a:gd name="T18" fmla="*/ 1225 w 1225"/>
                  <a:gd name="T19" fmla="*/ 491 h 576"/>
                  <a:gd name="T20" fmla="*/ 1223 w 1225"/>
                  <a:gd name="T21" fmla="*/ 510 h 576"/>
                  <a:gd name="T22" fmla="*/ 1216 w 1225"/>
                  <a:gd name="T23" fmla="*/ 528 h 576"/>
                  <a:gd name="T24" fmla="*/ 1206 w 1225"/>
                  <a:gd name="T25" fmla="*/ 543 h 576"/>
                  <a:gd name="T26" fmla="*/ 1193 w 1225"/>
                  <a:gd name="T27" fmla="*/ 557 h 576"/>
                  <a:gd name="T28" fmla="*/ 1176 w 1225"/>
                  <a:gd name="T29" fmla="*/ 567 h 576"/>
                  <a:gd name="T30" fmla="*/ 1158 w 1225"/>
                  <a:gd name="T31" fmla="*/ 574 h 576"/>
                  <a:gd name="T32" fmla="*/ 1139 w 1225"/>
                  <a:gd name="T33" fmla="*/ 576 h 576"/>
                  <a:gd name="T34" fmla="*/ 85 w 1225"/>
                  <a:gd name="T35" fmla="*/ 576 h 576"/>
                  <a:gd name="T36" fmla="*/ 67 w 1225"/>
                  <a:gd name="T37" fmla="*/ 574 h 576"/>
                  <a:gd name="T38" fmla="*/ 49 w 1225"/>
                  <a:gd name="T39" fmla="*/ 567 h 576"/>
                  <a:gd name="T40" fmla="*/ 33 w 1225"/>
                  <a:gd name="T41" fmla="*/ 557 h 576"/>
                  <a:gd name="T42" fmla="*/ 19 w 1225"/>
                  <a:gd name="T43" fmla="*/ 543 h 576"/>
                  <a:gd name="T44" fmla="*/ 9 w 1225"/>
                  <a:gd name="T45" fmla="*/ 528 h 576"/>
                  <a:gd name="T46" fmla="*/ 4 w 1225"/>
                  <a:gd name="T47" fmla="*/ 510 h 576"/>
                  <a:gd name="T48" fmla="*/ 0 w 1225"/>
                  <a:gd name="T49" fmla="*/ 491 h 576"/>
                  <a:gd name="T50" fmla="*/ 2 w 1225"/>
                  <a:gd name="T51" fmla="*/ 473 h 576"/>
                  <a:gd name="T52" fmla="*/ 90 w 1225"/>
                  <a:gd name="T53" fmla="*/ 68 h 576"/>
                  <a:gd name="T54" fmla="*/ 97 w 1225"/>
                  <a:gd name="T55" fmla="*/ 49 h 576"/>
                  <a:gd name="T56" fmla="*/ 107 w 1225"/>
                  <a:gd name="T57" fmla="*/ 33 h 576"/>
                  <a:gd name="T58" fmla="*/ 120 w 1225"/>
                  <a:gd name="T59" fmla="*/ 19 h 576"/>
                  <a:gd name="T60" fmla="*/ 136 w 1225"/>
                  <a:gd name="T61" fmla="*/ 9 h 576"/>
                  <a:gd name="T62" fmla="*/ 154 w 1225"/>
                  <a:gd name="T63" fmla="*/ 3 h 576"/>
                  <a:gd name="T64" fmla="*/ 173 w 1225"/>
                  <a:gd name="T65" fmla="*/ 0 h 5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25" h="576">
                    <a:moveTo>
                      <a:pt x="173" y="0"/>
                    </a:moveTo>
                    <a:lnTo>
                      <a:pt x="1052" y="0"/>
                    </a:lnTo>
                    <a:lnTo>
                      <a:pt x="1071" y="3"/>
                    </a:lnTo>
                    <a:lnTo>
                      <a:pt x="1089" y="9"/>
                    </a:lnTo>
                    <a:lnTo>
                      <a:pt x="1105" y="19"/>
                    </a:lnTo>
                    <a:lnTo>
                      <a:pt x="1119" y="33"/>
                    </a:lnTo>
                    <a:lnTo>
                      <a:pt x="1129" y="49"/>
                    </a:lnTo>
                    <a:lnTo>
                      <a:pt x="1135" y="68"/>
                    </a:lnTo>
                    <a:lnTo>
                      <a:pt x="1223" y="473"/>
                    </a:lnTo>
                    <a:lnTo>
                      <a:pt x="1225" y="491"/>
                    </a:lnTo>
                    <a:lnTo>
                      <a:pt x="1223" y="510"/>
                    </a:lnTo>
                    <a:lnTo>
                      <a:pt x="1216" y="528"/>
                    </a:lnTo>
                    <a:lnTo>
                      <a:pt x="1206" y="543"/>
                    </a:lnTo>
                    <a:lnTo>
                      <a:pt x="1193" y="557"/>
                    </a:lnTo>
                    <a:lnTo>
                      <a:pt x="1176" y="567"/>
                    </a:lnTo>
                    <a:lnTo>
                      <a:pt x="1158" y="574"/>
                    </a:lnTo>
                    <a:lnTo>
                      <a:pt x="1139" y="576"/>
                    </a:lnTo>
                    <a:lnTo>
                      <a:pt x="85" y="576"/>
                    </a:lnTo>
                    <a:lnTo>
                      <a:pt x="67" y="574"/>
                    </a:lnTo>
                    <a:lnTo>
                      <a:pt x="49" y="567"/>
                    </a:lnTo>
                    <a:lnTo>
                      <a:pt x="33" y="557"/>
                    </a:lnTo>
                    <a:lnTo>
                      <a:pt x="19" y="543"/>
                    </a:lnTo>
                    <a:lnTo>
                      <a:pt x="9" y="528"/>
                    </a:lnTo>
                    <a:lnTo>
                      <a:pt x="4" y="510"/>
                    </a:lnTo>
                    <a:lnTo>
                      <a:pt x="0" y="491"/>
                    </a:lnTo>
                    <a:lnTo>
                      <a:pt x="2" y="473"/>
                    </a:lnTo>
                    <a:lnTo>
                      <a:pt x="90" y="68"/>
                    </a:lnTo>
                    <a:lnTo>
                      <a:pt x="97" y="49"/>
                    </a:lnTo>
                    <a:lnTo>
                      <a:pt x="107" y="33"/>
                    </a:lnTo>
                    <a:lnTo>
                      <a:pt x="120" y="19"/>
                    </a:lnTo>
                    <a:lnTo>
                      <a:pt x="136" y="9"/>
                    </a:lnTo>
                    <a:lnTo>
                      <a:pt x="154" y="3"/>
                    </a:lnTo>
                    <a:lnTo>
                      <a:pt x="173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</p:grpSp>
      </p:grpSp>
      <p:sp>
        <p:nvSpPr>
          <p:cNvPr id="110" name="Rectangle 109"/>
          <p:cNvSpPr/>
          <p:nvPr/>
        </p:nvSpPr>
        <p:spPr>
          <a:xfrm>
            <a:off x="412981" y="2964823"/>
            <a:ext cx="1324497" cy="71558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人選名單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Names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List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black"/>
              </a:solidFill>
              <a:ea typeface="Apple LiGothic" pitchFamily="2" charset="-120"/>
            </a:endParaRPr>
          </a:p>
        </p:txBody>
      </p:sp>
      <p:cxnSp>
        <p:nvCxnSpPr>
          <p:cNvPr id="111" name="Straight Arrow Connector 110"/>
          <p:cNvCxnSpPr/>
          <p:nvPr/>
        </p:nvCxnSpPr>
        <p:spPr>
          <a:xfrm>
            <a:off x="1771649" y="2243990"/>
            <a:ext cx="1240972" cy="0"/>
          </a:xfrm>
          <a:prstGeom prst="straightConnector1">
            <a:avLst/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Rectangle 111"/>
          <p:cNvSpPr/>
          <p:nvPr/>
        </p:nvSpPr>
        <p:spPr>
          <a:xfrm>
            <a:off x="1671859" y="1880073"/>
            <a:ext cx="1433806" cy="71558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實施方法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Approaches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black"/>
              </a:solidFill>
              <a:ea typeface="Apple LiGothic" pitchFamily="2" charset="-12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168057" y="1263668"/>
            <a:ext cx="1606662" cy="233140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二對一面談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2-on-1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endParaRPr lang="en-US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4486973" y="954593"/>
            <a:ext cx="1805691" cy="29777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家</a:t>
            </a:r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庭事</a:t>
            </a:r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業</a:t>
            </a:r>
            <a:r>
              <a:rPr lang="en-US" altLang="zh-TW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/>
            </a:r>
            <a:br>
              <a:rPr lang="en-US" altLang="zh-TW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</a:br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簡報會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Home Business Presentation</a:t>
            </a:r>
          </a:p>
          <a:p>
            <a:pPr algn="ctr"/>
            <a:endParaRPr lang="zh-TW" altLang="en-US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5831421" y="990952"/>
            <a:ext cx="1758722" cy="283923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  <a:cs typeface="Arial" panose="020B0604020202020204" pitchFamily="34" charset="0"/>
              </a:rPr>
              <a:t>小</a:t>
            </a:r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  <a:cs typeface="Arial" panose="020B0604020202020204" pitchFamily="34" charset="0"/>
              </a:rPr>
              <a:t>組面談</a:t>
            </a:r>
            <a:r>
              <a:rPr lang="en-US" altLang="zh-TW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  <a:cs typeface="Arial" panose="020B0604020202020204" pitchFamily="34" charset="0"/>
              </a:rPr>
              <a:t>/</a:t>
            </a:r>
            <a:br>
              <a:rPr lang="en-US" altLang="zh-TW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  <a:cs typeface="Arial" panose="020B0604020202020204" pitchFamily="34" charset="0"/>
              </a:rPr>
            </a:br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  <a:cs typeface="Arial" panose="020B0604020202020204" pitchFamily="34" charset="0"/>
              </a:rPr>
              <a:t>餐會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 algn="ctr"/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Group Interviews/ Business </a:t>
            </a:r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Lunches</a:t>
            </a:r>
            <a:endParaRPr lang="en-US" sz="18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340820" y="1263264"/>
            <a:ext cx="1533635" cy="200824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1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線上研討會</a:t>
            </a:r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endParaRPr lang="en-US" altLang="zh-TW" sz="21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Webinar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117" name="Group 116"/>
          <p:cNvGrpSpPr/>
          <p:nvPr/>
        </p:nvGrpSpPr>
        <p:grpSpPr>
          <a:xfrm>
            <a:off x="3401365" y="1706533"/>
            <a:ext cx="1116623" cy="1116623"/>
            <a:chOff x="4535154" y="2275352"/>
            <a:chExt cx="1488830" cy="1488831"/>
          </a:xfrm>
        </p:grpSpPr>
        <p:sp>
          <p:nvSpPr>
            <p:cNvPr id="118" name="Oval 117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ea typeface="Apple LiGothic" pitchFamily="2" charset="-120"/>
              </a:endParaRPr>
            </a:p>
          </p:txBody>
        </p:sp>
        <p:sp>
          <p:nvSpPr>
            <p:cNvPr id="119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100">
                <a:ea typeface="Apple LiGothic" pitchFamily="2" charset="-120"/>
              </a:endParaRP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6148303" y="1695139"/>
            <a:ext cx="1116623" cy="1116623"/>
            <a:chOff x="8197738" y="2260161"/>
            <a:chExt cx="1488830" cy="1488831"/>
          </a:xfrm>
        </p:grpSpPr>
        <p:sp>
          <p:nvSpPr>
            <p:cNvPr id="121" name="Oval 120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ea typeface="Apple LiGothic" pitchFamily="2" charset="-120"/>
              </a:endParaRPr>
            </a:p>
          </p:txBody>
        </p:sp>
        <p:grpSp>
          <p:nvGrpSpPr>
            <p:cNvPr id="122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123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4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5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6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7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8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29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0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1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2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3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4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5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36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</p:grpSp>
      </p:grpSp>
      <p:grpSp>
        <p:nvGrpSpPr>
          <p:cNvPr id="137" name="Group 136"/>
          <p:cNvGrpSpPr/>
          <p:nvPr/>
        </p:nvGrpSpPr>
        <p:grpSpPr>
          <a:xfrm>
            <a:off x="7521772" y="1685697"/>
            <a:ext cx="1116623" cy="1116623"/>
            <a:chOff x="10029029" y="2247571"/>
            <a:chExt cx="1488830" cy="1488831"/>
          </a:xfrm>
        </p:grpSpPr>
        <p:sp>
          <p:nvSpPr>
            <p:cNvPr id="138" name="Oval 137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ea typeface="Apple LiGothic" pitchFamily="2" charset="-120"/>
              </a:endParaRPr>
            </a:p>
          </p:txBody>
        </p:sp>
        <p:grpSp>
          <p:nvGrpSpPr>
            <p:cNvPr id="139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40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1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2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3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4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5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6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7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8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49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0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1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2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3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4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5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6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7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8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59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60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</p:grpSp>
      </p:grpSp>
      <p:grpSp>
        <p:nvGrpSpPr>
          <p:cNvPr id="161" name="Group 160"/>
          <p:cNvGrpSpPr/>
          <p:nvPr/>
        </p:nvGrpSpPr>
        <p:grpSpPr>
          <a:xfrm>
            <a:off x="4750341" y="1677791"/>
            <a:ext cx="1116623" cy="1116623"/>
            <a:chOff x="6333788" y="2259934"/>
            <a:chExt cx="1488830" cy="1488831"/>
          </a:xfrm>
        </p:grpSpPr>
        <p:sp>
          <p:nvSpPr>
            <p:cNvPr id="162" name="Oval 161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00">
                <a:ea typeface="Apple LiGothic" pitchFamily="2" charset="-120"/>
              </a:endParaRPr>
            </a:p>
          </p:txBody>
        </p:sp>
        <p:grpSp>
          <p:nvGrpSpPr>
            <p:cNvPr id="163" name="Group 4"/>
            <p:cNvGrpSpPr>
              <a:grpSpLocks noChangeAspect="1"/>
            </p:cNvGrpSpPr>
            <p:nvPr/>
          </p:nvGrpSpPr>
          <p:grpSpPr bwMode="auto">
            <a:xfrm>
              <a:off x="6747745" y="2614949"/>
              <a:ext cx="660917" cy="778800"/>
              <a:chOff x="2414" y="2515"/>
              <a:chExt cx="342" cy="403"/>
            </a:xfrm>
            <a:solidFill>
              <a:srgbClr val="FFF7EC"/>
            </a:solidFill>
          </p:grpSpPr>
          <p:sp>
            <p:nvSpPr>
              <p:cNvPr id="164" name="Freeform 6"/>
              <p:cNvSpPr>
                <a:spLocks/>
              </p:cNvSpPr>
              <p:nvPr/>
            </p:nvSpPr>
            <p:spPr bwMode="auto">
              <a:xfrm>
                <a:off x="2641" y="2794"/>
                <a:ext cx="113" cy="124"/>
              </a:xfrm>
              <a:custGeom>
                <a:avLst/>
                <a:gdLst>
                  <a:gd name="T0" fmla="*/ 552 w 1021"/>
                  <a:gd name="T1" fmla="*/ 3 h 992"/>
                  <a:gd name="T2" fmla="*/ 629 w 1021"/>
                  <a:gd name="T3" fmla="*/ 25 h 992"/>
                  <a:gd name="T4" fmla="*/ 696 w 1021"/>
                  <a:gd name="T5" fmla="*/ 63 h 992"/>
                  <a:gd name="T6" fmla="*/ 747 w 1021"/>
                  <a:gd name="T7" fmla="*/ 117 h 992"/>
                  <a:gd name="T8" fmla="*/ 781 w 1021"/>
                  <a:gd name="T9" fmla="*/ 183 h 992"/>
                  <a:gd name="T10" fmla="*/ 793 w 1021"/>
                  <a:gd name="T11" fmla="*/ 257 h 992"/>
                  <a:gd name="T12" fmla="*/ 781 w 1021"/>
                  <a:gd name="T13" fmla="*/ 333 h 992"/>
                  <a:gd name="T14" fmla="*/ 750 w 1021"/>
                  <a:gd name="T15" fmla="*/ 407 h 992"/>
                  <a:gd name="T16" fmla="*/ 701 w 1021"/>
                  <a:gd name="T17" fmla="*/ 473 h 992"/>
                  <a:gd name="T18" fmla="*/ 637 w 1021"/>
                  <a:gd name="T19" fmla="*/ 524 h 992"/>
                  <a:gd name="T20" fmla="*/ 742 w 1021"/>
                  <a:gd name="T21" fmla="*/ 560 h 992"/>
                  <a:gd name="T22" fmla="*/ 835 w 1021"/>
                  <a:gd name="T23" fmla="*/ 610 h 992"/>
                  <a:gd name="T24" fmla="*/ 912 w 1021"/>
                  <a:gd name="T25" fmla="*/ 672 h 992"/>
                  <a:gd name="T26" fmla="*/ 971 w 1021"/>
                  <a:gd name="T27" fmla="*/ 741 h 992"/>
                  <a:gd name="T28" fmla="*/ 1008 w 1021"/>
                  <a:gd name="T29" fmla="*/ 811 h 992"/>
                  <a:gd name="T30" fmla="*/ 1021 w 1021"/>
                  <a:gd name="T31" fmla="*/ 878 h 992"/>
                  <a:gd name="T32" fmla="*/ 1008 w 1021"/>
                  <a:gd name="T33" fmla="*/ 907 h 992"/>
                  <a:gd name="T34" fmla="*/ 969 w 1021"/>
                  <a:gd name="T35" fmla="*/ 933 h 992"/>
                  <a:gd name="T36" fmla="*/ 908 w 1021"/>
                  <a:gd name="T37" fmla="*/ 953 h 992"/>
                  <a:gd name="T38" fmla="*/ 831 w 1021"/>
                  <a:gd name="T39" fmla="*/ 969 h 992"/>
                  <a:gd name="T40" fmla="*/ 741 w 1021"/>
                  <a:gd name="T41" fmla="*/ 981 h 992"/>
                  <a:gd name="T42" fmla="*/ 641 w 1021"/>
                  <a:gd name="T43" fmla="*/ 989 h 992"/>
                  <a:gd name="T44" fmla="*/ 536 w 1021"/>
                  <a:gd name="T45" fmla="*/ 992 h 992"/>
                  <a:gd name="T46" fmla="*/ 431 w 1021"/>
                  <a:gd name="T47" fmla="*/ 991 h 992"/>
                  <a:gd name="T48" fmla="*/ 330 w 1021"/>
                  <a:gd name="T49" fmla="*/ 986 h 992"/>
                  <a:gd name="T50" fmla="*/ 234 w 1021"/>
                  <a:gd name="T51" fmla="*/ 976 h 992"/>
                  <a:gd name="T52" fmla="*/ 150 w 1021"/>
                  <a:gd name="T53" fmla="*/ 962 h 992"/>
                  <a:gd name="T54" fmla="*/ 81 w 1021"/>
                  <a:gd name="T55" fmla="*/ 944 h 992"/>
                  <a:gd name="T56" fmla="*/ 30 w 1021"/>
                  <a:gd name="T57" fmla="*/ 921 h 992"/>
                  <a:gd name="T58" fmla="*/ 4 w 1021"/>
                  <a:gd name="T59" fmla="*/ 893 h 992"/>
                  <a:gd name="T60" fmla="*/ 4 w 1021"/>
                  <a:gd name="T61" fmla="*/ 846 h 992"/>
                  <a:gd name="T62" fmla="*/ 29 w 1021"/>
                  <a:gd name="T63" fmla="*/ 776 h 992"/>
                  <a:gd name="T64" fmla="*/ 77 w 1021"/>
                  <a:gd name="T65" fmla="*/ 706 h 992"/>
                  <a:gd name="T66" fmla="*/ 145 w 1021"/>
                  <a:gd name="T67" fmla="*/ 640 h 992"/>
                  <a:gd name="T68" fmla="*/ 231 w 1021"/>
                  <a:gd name="T69" fmla="*/ 583 h 992"/>
                  <a:gd name="T70" fmla="*/ 331 w 1021"/>
                  <a:gd name="T71" fmla="*/ 540 h 992"/>
                  <a:gd name="T72" fmla="*/ 352 w 1021"/>
                  <a:gd name="T73" fmla="*/ 501 h 992"/>
                  <a:gd name="T74" fmla="*/ 295 w 1021"/>
                  <a:gd name="T75" fmla="*/ 441 h 992"/>
                  <a:gd name="T76" fmla="*/ 254 w 1021"/>
                  <a:gd name="T77" fmla="*/ 370 h 992"/>
                  <a:gd name="T78" fmla="*/ 231 w 1021"/>
                  <a:gd name="T79" fmla="*/ 294 h 992"/>
                  <a:gd name="T80" fmla="*/ 231 w 1021"/>
                  <a:gd name="T81" fmla="*/ 219 h 992"/>
                  <a:gd name="T82" fmla="*/ 255 w 1021"/>
                  <a:gd name="T83" fmla="*/ 149 h 992"/>
                  <a:gd name="T84" fmla="*/ 298 w 1021"/>
                  <a:gd name="T85" fmla="*/ 89 h 992"/>
                  <a:gd name="T86" fmla="*/ 358 w 1021"/>
                  <a:gd name="T87" fmla="*/ 42 h 992"/>
                  <a:gd name="T88" fmla="*/ 429 w 1021"/>
                  <a:gd name="T89" fmla="*/ 12 h 992"/>
                  <a:gd name="T90" fmla="*/ 511 w 1021"/>
                  <a:gd name="T91" fmla="*/ 0 h 9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21" h="992">
                    <a:moveTo>
                      <a:pt x="511" y="0"/>
                    </a:moveTo>
                    <a:lnTo>
                      <a:pt x="552" y="3"/>
                    </a:lnTo>
                    <a:lnTo>
                      <a:pt x="592" y="12"/>
                    </a:lnTo>
                    <a:lnTo>
                      <a:pt x="629" y="25"/>
                    </a:lnTo>
                    <a:lnTo>
                      <a:pt x="664" y="42"/>
                    </a:lnTo>
                    <a:lnTo>
                      <a:pt x="696" y="63"/>
                    </a:lnTo>
                    <a:lnTo>
                      <a:pt x="724" y="89"/>
                    </a:lnTo>
                    <a:lnTo>
                      <a:pt x="747" y="117"/>
                    </a:lnTo>
                    <a:lnTo>
                      <a:pt x="766" y="149"/>
                    </a:lnTo>
                    <a:lnTo>
                      <a:pt x="781" y="183"/>
                    </a:lnTo>
                    <a:lnTo>
                      <a:pt x="790" y="219"/>
                    </a:lnTo>
                    <a:lnTo>
                      <a:pt x="793" y="257"/>
                    </a:lnTo>
                    <a:lnTo>
                      <a:pt x="790" y="294"/>
                    </a:lnTo>
                    <a:lnTo>
                      <a:pt x="781" y="333"/>
                    </a:lnTo>
                    <a:lnTo>
                      <a:pt x="768" y="370"/>
                    </a:lnTo>
                    <a:lnTo>
                      <a:pt x="750" y="407"/>
                    </a:lnTo>
                    <a:lnTo>
                      <a:pt x="726" y="441"/>
                    </a:lnTo>
                    <a:lnTo>
                      <a:pt x="701" y="473"/>
                    </a:lnTo>
                    <a:lnTo>
                      <a:pt x="670" y="501"/>
                    </a:lnTo>
                    <a:lnTo>
                      <a:pt x="637" y="524"/>
                    </a:lnTo>
                    <a:lnTo>
                      <a:pt x="691" y="540"/>
                    </a:lnTo>
                    <a:lnTo>
                      <a:pt x="742" y="560"/>
                    </a:lnTo>
                    <a:lnTo>
                      <a:pt x="790" y="583"/>
                    </a:lnTo>
                    <a:lnTo>
                      <a:pt x="835" y="610"/>
                    </a:lnTo>
                    <a:lnTo>
                      <a:pt x="876" y="640"/>
                    </a:lnTo>
                    <a:lnTo>
                      <a:pt x="912" y="672"/>
                    </a:lnTo>
                    <a:lnTo>
                      <a:pt x="944" y="706"/>
                    </a:lnTo>
                    <a:lnTo>
                      <a:pt x="971" y="741"/>
                    </a:lnTo>
                    <a:lnTo>
                      <a:pt x="992" y="776"/>
                    </a:lnTo>
                    <a:lnTo>
                      <a:pt x="1008" y="811"/>
                    </a:lnTo>
                    <a:lnTo>
                      <a:pt x="1018" y="846"/>
                    </a:lnTo>
                    <a:lnTo>
                      <a:pt x="1021" y="878"/>
                    </a:lnTo>
                    <a:lnTo>
                      <a:pt x="1018" y="893"/>
                    </a:lnTo>
                    <a:lnTo>
                      <a:pt x="1008" y="907"/>
                    </a:lnTo>
                    <a:lnTo>
                      <a:pt x="991" y="921"/>
                    </a:lnTo>
                    <a:lnTo>
                      <a:pt x="969" y="933"/>
                    </a:lnTo>
                    <a:lnTo>
                      <a:pt x="941" y="944"/>
                    </a:lnTo>
                    <a:lnTo>
                      <a:pt x="908" y="953"/>
                    </a:lnTo>
                    <a:lnTo>
                      <a:pt x="871" y="962"/>
                    </a:lnTo>
                    <a:lnTo>
                      <a:pt x="831" y="969"/>
                    </a:lnTo>
                    <a:lnTo>
                      <a:pt x="787" y="976"/>
                    </a:lnTo>
                    <a:lnTo>
                      <a:pt x="741" y="981"/>
                    </a:lnTo>
                    <a:lnTo>
                      <a:pt x="692" y="986"/>
                    </a:lnTo>
                    <a:lnTo>
                      <a:pt x="641" y="989"/>
                    </a:lnTo>
                    <a:lnTo>
                      <a:pt x="590" y="991"/>
                    </a:lnTo>
                    <a:lnTo>
                      <a:pt x="536" y="992"/>
                    </a:lnTo>
                    <a:lnTo>
                      <a:pt x="484" y="992"/>
                    </a:lnTo>
                    <a:lnTo>
                      <a:pt x="431" y="991"/>
                    </a:lnTo>
                    <a:lnTo>
                      <a:pt x="380" y="989"/>
                    </a:lnTo>
                    <a:lnTo>
                      <a:pt x="330" y="986"/>
                    </a:lnTo>
                    <a:lnTo>
                      <a:pt x="281" y="981"/>
                    </a:lnTo>
                    <a:lnTo>
                      <a:pt x="234" y="976"/>
                    </a:lnTo>
                    <a:lnTo>
                      <a:pt x="190" y="969"/>
                    </a:lnTo>
                    <a:lnTo>
                      <a:pt x="150" y="962"/>
                    </a:lnTo>
                    <a:lnTo>
                      <a:pt x="113" y="953"/>
                    </a:lnTo>
                    <a:lnTo>
                      <a:pt x="81" y="944"/>
                    </a:lnTo>
                    <a:lnTo>
                      <a:pt x="53" y="933"/>
                    </a:lnTo>
                    <a:lnTo>
                      <a:pt x="30" y="921"/>
                    </a:lnTo>
                    <a:lnTo>
                      <a:pt x="14" y="907"/>
                    </a:lnTo>
                    <a:lnTo>
                      <a:pt x="4" y="893"/>
                    </a:lnTo>
                    <a:lnTo>
                      <a:pt x="0" y="878"/>
                    </a:lnTo>
                    <a:lnTo>
                      <a:pt x="4" y="846"/>
                    </a:lnTo>
                    <a:lnTo>
                      <a:pt x="12" y="811"/>
                    </a:lnTo>
                    <a:lnTo>
                      <a:pt x="29" y="776"/>
                    </a:lnTo>
                    <a:lnTo>
                      <a:pt x="50" y="741"/>
                    </a:lnTo>
                    <a:lnTo>
                      <a:pt x="77" y="706"/>
                    </a:lnTo>
                    <a:lnTo>
                      <a:pt x="110" y="672"/>
                    </a:lnTo>
                    <a:lnTo>
                      <a:pt x="145" y="640"/>
                    </a:lnTo>
                    <a:lnTo>
                      <a:pt x="187" y="610"/>
                    </a:lnTo>
                    <a:lnTo>
                      <a:pt x="231" y="583"/>
                    </a:lnTo>
                    <a:lnTo>
                      <a:pt x="279" y="560"/>
                    </a:lnTo>
                    <a:lnTo>
                      <a:pt x="331" y="540"/>
                    </a:lnTo>
                    <a:lnTo>
                      <a:pt x="384" y="524"/>
                    </a:lnTo>
                    <a:lnTo>
                      <a:pt x="352" y="501"/>
                    </a:lnTo>
                    <a:lnTo>
                      <a:pt x="322" y="473"/>
                    </a:lnTo>
                    <a:lnTo>
                      <a:pt x="295" y="441"/>
                    </a:lnTo>
                    <a:lnTo>
                      <a:pt x="272" y="407"/>
                    </a:lnTo>
                    <a:lnTo>
                      <a:pt x="254" y="370"/>
                    </a:lnTo>
                    <a:lnTo>
                      <a:pt x="240" y="333"/>
                    </a:lnTo>
                    <a:lnTo>
                      <a:pt x="231" y="294"/>
                    </a:lnTo>
                    <a:lnTo>
                      <a:pt x="229" y="257"/>
                    </a:lnTo>
                    <a:lnTo>
                      <a:pt x="231" y="219"/>
                    </a:lnTo>
                    <a:lnTo>
                      <a:pt x="240" y="183"/>
                    </a:lnTo>
                    <a:lnTo>
                      <a:pt x="255" y="149"/>
                    </a:lnTo>
                    <a:lnTo>
                      <a:pt x="274" y="117"/>
                    </a:lnTo>
                    <a:lnTo>
                      <a:pt x="298" y="89"/>
                    </a:lnTo>
                    <a:lnTo>
                      <a:pt x="325" y="63"/>
                    </a:lnTo>
                    <a:lnTo>
                      <a:pt x="358" y="42"/>
                    </a:lnTo>
                    <a:lnTo>
                      <a:pt x="392" y="25"/>
                    </a:lnTo>
                    <a:lnTo>
                      <a:pt x="429" y="12"/>
                    </a:lnTo>
                    <a:lnTo>
                      <a:pt x="469" y="3"/>
                    </a:lnTo>
                    <a:lnTo>
                      <a:pt x="5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65" name="Freeform 7"/>
              <p:cNvSpPr>
                <a:spLocks/>
              </p:cNvSpPr>
              <p:nvPr/>
            </p:nvSpPr>
            <p:spPr bwMode="auto">
              <a:xfrm>
                <a:off x="2465" y="2531"/>
                <a:ext cx="51" cy="57"/>
              </a:xfrm>
              <a:custGeom>
                <a:avLst/>
                <a:gdLst>
                  <a:gd name="T0" fmla="*/ 229 w 458"/>
                  <a:gd name="T1" fmla="*/ 0 h 454"/>
                  <a:gd name="T2" fmla="*/ 266 w 458"/>
                  <a:gd name="T3" fmla="*/ 2 h 454"/>
                  <a:gd name="T4" fmla="*/ 300 w 458"/>
                  <a:gd name="T5" fmla="*/ 10 h 454"/>
                  <a:gd name="T6" fmla="*/ 334 w 458"/>
                  <a:gd name="T7" fmla="*/ 22 h 454"/>
                  <a:gd name="T8" fmla="*/ 364 w 458"/>
                  <a:gd name="T9" fmla="*/ 39 h 454"/>
                  <a:gd name="T10" fmla="*/ 390 w 458"/>
                  <a:gd name="T11" fmla="*/ 60 h 454"/>
                  <a:gd name="T12" fmla="*/ 413 w 458"/>
                  <a:gd name="T13" fmla="*/ 84 h 454"/>
                  <a:gd name="T14" fmla="*/ 432 w 458"/>
                  <a:gd name="T15" fmla="*/ 111 h 454"/>
                  <a:gd name="T16" fmla="*/ 445 w 458"/>
                  <a:gd name="T17" fmla="*/ 141 h 454"/>
                  <a:gd name="T18" fmla="*/ 454 w 458"/>
                  <a:gd name="T19" fmla="*/ 173 h 454"/>
                  <a:gd name="T20" fmla="*/ 458 w 458"/>
                  <a:gd name="T21" fmla="*/ 206 h 454"/>
                  <a:gd name="T22" fmla="*/ 454 w 458"/>
                  <a:gd name="T23" fmla="*/ 238 h 454"/>
                  <a:gd name="T24" fmla="*/ 448 w 458"/>
                  <a:gd name="T25" fmla="*/ 270 h 454"/>
                  <a:gd name="T26" fmla="*/ 435 w 458"/>
                  <a:gd name="T27" fmla="*/ 302 h 454"/>
                  <a:gd name="T28" fmla="*/ 420 w 458"/>
                  <a:gd name="T29" fmla="*/ 331 h 454"/>
                  <a:gd name="T30" fmla="*/ 401 w 458"/>
                  <a:gd name="T31" fmla="*/ 360 h 454"/>
                  <a:gd name="T32" fmla="*/ 378 w 458"/>
                  <a:gd name="T33" fmla="*/ 386 h 454"/>
                  <a:gd name="T34" fmla="*/ 353 w 458"/>
                  <a:gd name="T35" fmla="*/ 409 h 454"/>
                  <a:gd name="T36" fmla="*/ 325 w 458"/>
                  <a:gd name="T37" fmla="*/ 427 h 454"/>
                  <a:gd name="T38" fmla="*/ 295 w 458"/>
                  <a:gd name="T39" fmla="*/ 442 h 454"/>
                  <a:gd name="T40" fmla="*/ 262 w 458"/>
                  <a:gd name="T41" fmla="*/ 451 h 454"/>
                  <a:gd name="T42" fmla="*/ 229 w 458"/>
                  <a:gd name="T43" fmla="*/ 454 h 454"/>
                  <a:gd name="T44" fmla="*/ 195 w 458"/>
                  <a:gd name="T45" fmla="*/ 451 h 454"/>
                  <a:gd name="T46" fmla="*/ 163 w 458"/>
                  <a:gd name="T47" fmla="*/ 442 h 454"/>
                  <a:gd name="T48" fmla="*/ 133 w 458"/>
                  <a:gd name="T49" fmla="*/ 427 h 454"/>
                  <a:gd name="T50" fmla="*/ 104 w 458"/>
                  <a:gd name="T51" fmla="*/ 409 h 454"/>
                  <a:gd name="T52" fmla="*/ 79 w 458"/>
                  <a:gd name="T53" fmla="*/ 386 h 454"/>
                  <a:gd name="T54" fmla="*/ 56 w 458"/>
                  <a:gd name="T55" fmla="*/ 360 h 454"/>
                  <a:gd name="T56" fmla="*/ 37 w 458"/>
                  <a:gd name="T57" fmla="*/ 331 h 454"/>
                  <a:gd name="T58" fmla="*/ 21 w 458"/>
                  <a:gd name="T59" fmla="*/ 302 h 454"/>
                  <a:gd name="T60" fmla="*/ 10 w 458"/>
                  <a:gd name="T61" fmla="*/ 270 h 454"/>
                  <a:gd name="T62" fmla="*/ 2 w 458"/>
                  <a:gd name="T63" fmla="*/ 238 h 454"/>
                  <a:gd name="T64" fmla="*/ 0 w 458"/>
                  <a:gd name="T65" fmla="*/ 206 h 454"/>
                  <a:gd name="T66" fmla="*/ 3 w 458"/>
                  <a:gd name="T67" fmla="*/ 173 h 454"/>
                  <a:gd name="T68" fmla="*/ 12 w 458"/>
                  <a:gd name="T69" fmla="*/ 141 h 454"/>
                  <a:gd name="T70" fmla="*/ 25 w 458"/>
                  <a:gd name="T71" fmla="*/ 111 h 454"/>
                  <a:gd name="T72" fmla="*/ 44 w 458"/>
                  <a:gd name="T73" fmla="*/ 84 h 454"/>
                  <a:gd name="T74" fmla="*/ 67 w 458"/>
                  <a:gd name="T75" fmla="*/ 60 h 454"/>
                  <a:gd name="T76" fmla="*/ 94 w 458"/>
                  <a:gd name="T77" fmla="*/ 39 h 454"/>
                  <a:gd name="T78" fmla="*/ 124 w 458"/>
                  <a:gd name="T79" fmla="*/ 22 h 454"/>
                  <a:gd name="T80" fmla="*/ 156 w 458"/>
                  <a:gd name="T81" fmla="*/ 10 h 454"/>
                  <a:gd name="T82" fmla="*/ 192 w 458"/>
                  <a:gd name="T83" fmla="*/ 2 h 454"/>
                  <a:gd name="T84" fmla="*/ 229 w 458"/>
                  <a:gd name="T85" fmla="*/ 0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8" h="454">
                    <a:moveTo>
                      <a:pt x="229" y="0"/>
                    </a:moveTo>
                    <a:lnTo>
                      <a:pt x="266" y="2"/>
                    </a:lnTo>
                    <a:lnTo>
                      <a:pt x="300" y="10"/>
                    </a:lnTo>
                    <a:lnTo>
                      <a:pt x="334" y="22"/>
                    </a:lnTo>
                    <a:lnTo>
                      <a:pt x="364" y="39"/>
                    </a:lnTo>
                    <a:lnTo>
                      <a:pt x="390" y="60"/>
                    </a:lnTo>
                    <a:lnTo>
                      <a:pt x="413" y="84"/>
                    </a:lnTo>
                    <a:lnTo>
                      <a:pt x="432" y="111"/>
                    </a:lnTo>
                    <a:lnTo>
                      <a:pt x="445" y="141"/>
                    </a:lnTo>
                    <a:lnTo>
                      <a:pt x="454" y="173"/>
                    </a:lnTo>
                    <a:lnTo>
                      <a:pt x="458" y="206"/>
                    </a:lnTo>
                    <a:lnTo>
                      <a:pt x="454" y="238"/>
                    </a:lnTo>
                    <a:lnTo>
                      <a:pt x="448" y="270"/>
                    </a:lnTo>
                    <a:lnTo>
                      <a:pt x="435" y="302"/>
                    </a:lnTo>
                    <a:lnTo>
                      <a:pt x="420" y="331"/>
                    </a:lnTo>
                    <a:lnTo>
                      <a:pt x="401" y="360"/>
                    </a:lnTo>
                    <a:lnTo>
                      <a:pt x="378" y="386"/>
                    </a:lnTo>
                    <a:lnTo>
                      <a:pt x="353" y="409"/>
                    </a:lnTo>
                    <a:lnTo>
                      <a:pt x="325" y="427"/>
                    </a:lnTo>
                    <a:lnTo>
                      <a:pt x="295" y="442"/>
                    </a:lnTo>
                    <a:lnTo>
                      <a:pt x="262" y="451"/>
                    </a:lnTo>
                    <a:lnTo>
                      <a:pt x="229" y="454"/>
                    </a:lnTo>
                    <a:lnTo>
                      <a:pt x="195" y="451"/>
                    </a:lnTo>
                    <a:lnTo>
                      <a:pt x="163" y="442"/>
                    </a:lnTo>
                    <a:lnTo>
                      <a:pt x="133" y="427"/>
                    </a:lnTo>
                    <a:lnTo>
                      <a:pt x="104" y="409"/>
                    </a:lnTo>
                    <a:lnTo>
                      <a:pt x="79" y="386"/>
                    </a:lnTo>
                    <a:lnTo>
                      <a:pt x="56" y="360"/>
                    </a:lnTo>
                    <a:lnTo>
                      <a:pt x="37" y="331"/>
                    </a:lnTo>
                    <a:lnTo>
                      <a:pt x="21" y="302"/>
                    </a:lnTo>
                    <a:lnTo>
                      <a:pt x="10" y="270"/>
                    </a:lnTo>
                    <a:lnTo>
                      <a:pt x="2" y="238"/>
                    </a:lnTo>
                    <a:lnTo>
                      <a:pt x="0" y="206"/>
                    </a:lnTo>
                    <a:lnTo>
                      <a:pt x="3" y="173"/>
                    </a:lnTo>
                    <a:lnTo>
                      <a:pt x="12" y="141"/>
                    </a:lnTo>
                    <a:lnTo>
                      <a:pt x="25" y="111"/>
                    </a:lnTo>
                    <a:lnTo>
                      <a:pt x="44" y="84"/>
                    </a:lnTo>
                    <a:lnTo>
                      <a:pt x="67" y="60"/>
                    </a:lnTo>
                    <a:lnTo>
                      <a:pt x="94" y="39"/>
                    </a:lnTo>
                    <a:lnTo>
                      <a:pt x="124" y="22"/>
                    </a:lnTo>
                    <a:lnTo>
                      <a:pt x="156" y="10"/>
                    </a:lnTo>
                    <a:lnTo>
                      <a:pt x="192" y="2"/>
                    </a:lnTo>
                    <a:lnTo>
                      <a:pt x="229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  <p:sp>
            <p:nvSpPr>
              <p:cNvPr id="166" name="Freeform 8"/>
              <p:cNvSpPr>
                <a:spLocks noEditPoints="1"/>
              </p:cNvSpPr>
              <p:nvPr/>
            </p:nvSpPr>
            <p:spPr bwMode="auto">
              <a:xfrm>
                <a:off x="2414" y="2515"/>
                <a:ext cx="342" cy="403"/>
              </a:xfrm>
              <a:custGeom>
                <a:avLst/>
                <a:gdLst>
                  <a:gd name="T0" fmla="*/ 1468 w 3082"/>
                  <a:gd name="T1" fmla="*/ 311 h 3218"/>
                  <a:gd name="T2" fmla="*/ 1570 w 3082"/>
                  <a:gd name="T3" fmla="*/ 863 h 3218"/>
                  <a:gd name="T4" fmla="*/ 1480 w 3082"/>
                  <a:gd name="T5" fmla="*/ 957 h 3218"/>
                  <a:gd name="T6" fmla="*/ 1492 w 3082"/>
                  <a:gd name="T7" fmla="*/ 1240 h 3218"/>
                  <a:gd name="T8" fmla="*/ 2977 w 3082"/>
                  <a:gd name="T9" fmla="*/ 1240 h 3218"/>
                  <a:gd name="T10" fmla="*/ 2977 w 3082"/>
                  <a:gd name="T11" fmla="*/ 260 h 3218"/>
                  <a:gd name="T12" fmla="*/ 2271 w 3082"/>
                  <a:gd name="T13" fmla="*/ 10 h 3218"/>
                  <a:gd name="T14" fmla="*/ 2983 w 3082"/>
                  <a:gd name="T15" fmla="*/ 176 h 3218"/>
                  <a:gd name="T16" fmla="*/ 3082 w 3082"/>
                  <a:gd name="T17" fmla="*/ 1189 h 3218"/>
                  <a:gd name="T18" fmla="*/ 2952 w 3082"/>
                  <a:gd name="T19" fmla="*/ 1332 h 3218"/>
                  <a:gd name="T20" fmla="*/ 2860 w 3082"/>
                  <a:gd name="T21" fmla="*/ 2267 h 3218"/>
                  <a:gd name="T22" fmla="*/ 2784 w 3082"/>
                  <a:gd name="T23" fmla="*/ 2261 h 3218"/>
                  <a:gd name="T24" fmla="*/ 2284 w 3082"/>
                  <a:gd name="T25" fmla="*/ 2006 h 3218"/>
                  <a:gd name="T26" fmla="*/ 2177 w 3082"/>
                  <a:gd name="T27" fmla="*/ 1990 h 3218"/>
                  <a:gd name="T28" fmla="*/ 1680 w 3082"/>
                  <a:gd name="T29" fmla="*/ 2266 h 3218"/>
                  <a:gd name="T30" fmla="*/ 1814 w 3082"/>
                  <a:gd name="T31" fmla="*/ 2483 h 3218"/>
                  <a:gd name="T32" fmla="*/ 1691 w 3082"/>
                  <a:gd name="T33" fmla="*/ 2727 h 3218"/>
                  <a:gd name="T34" fmla="*/ 1934 w 3082"/>
                  <a:gd name="T35" fmla="*/ 2898 h 3218"/>
                  <a:gd name="T36" fmla="*/ 2040 w 3082"/>
                  <a:gd name="T37" fmla="*/ 3119 h 3218"/>
                  <a:gd name="T38" fmla="*/ 1852 w 3082"/>
                  <a:gd name="T39" fmla="*/ 3195 h 3218"/>
                  <a:gd name="T40" fmla="*/ 1506 w 3082"/>
                  <a:gd name="T41" fmla="*/ 3218 h 3218"/>
                  <a:gd name="T42" fmla="*/ 1171 w 3082"/>
                  <a:gd name="T43" fmla="*/ 3188 h 3218"/>
                  <a:gd name="T44" fmla="*/ 1021 w 3082"/>
                  <a:gd name="T45" fmla="*/ 3104 h 3218"/>
                  <a:gd name="T46" fmla="*/ 1167 w 3082"/>
                  <a:gd name="T47" fmla="*/ 2866 h 3218"/>
                  <a:gd name="T48" fmla="*/ 1343 w 3082"/>
                  <a:gd name="T49" fmla="*/ 2699 h 3218"/>
                  <a:gd name="T50" fmla="*/ 1253 w 3082"/>
                  <a:gd name="T51" fmla="*/ 2445 h 3218"/>
                  <a:gd name="T52" fmla="*/ 1413 w 3082"/>
                  <a:gd name="T53" fmla="*/ 2251 h 3218"/>
                  <a:gd name="T54" fmla="*/ 1585 w 3082"/>
                  <a:gd name="T55" fmla="*/ 2207 h 3218"/>
                  <a:gd name="T56" fmla="*/ 1416 w 3082"/>
                  <a:gd name="T57" fmla="*/ 1271 h 3218"/>
                  <a:gd name="T58" fmla="*/ 1017 w 3082"/>
                  <a:gd name="T59" fmla="*/ 821 h 3218"/>
                  <a:gd name="T60" fmla="*/ 938 w 3082"/>
                  <a:gd name="T61" fmla="*/ 799 h 3218"/>
                  <a:gd name="T62" fmla="*/ 957 w 3082"/>
                  <a:gd name="T63" fmla="*/ 2263 h 3218"/>
                  <a:gd name="T64" fmla="*/ 837 w 3082"/>
                  <a:gd name="T65" fmla="*/ 2257 h 3218"/>
                  <a:gd name="T66" fmla="*/ 685 w 3082"/>
                  <a:gd name="T67" fmla="*/ 1460 h 3218"/>
                  <a:gd name="T68" fmla="*/ 597 w 3082"/>
                  <a:gd name="T69" fmla="*/ 2240 h 3218"/>
                  <a:gd name="T70" fmla="*/ 781 w 3082"/>
                  <a:gd name="T71" fmla="*/ 2410 h 3218"/>
                  <a:gd name="T72" fmla="*/ 726 w 3082"/>
                  <a:gd name="T73" fmla="*/ 2667 h 3218"/>
                  <a:gd name="T74" fmla="*/ 834 w 3082"/>
                  <a:gd name="T75" fmla="*/ 2836 h 3218"/>
                  <a:gd name="T76" fmla="*/ 1018 w 3082"/>
                  <a:gd name="T77" fmla="*/ 3072 h 3218"/>
                  <a:gd name="T78" fmla="*/ 908 w 3082"/>
                  <a:gd name="T79" fmla="*/ 3179 h 3218"/>
                  <a:gd name="T80" fmla="*/ 589 w 3082"/>
                  <a:gd name="T81" fmla="*/ 3217 h 3218"/>
                  <a:gd name="T82" fmla="*/ 233 w 3082"/>
                  <a:gd name="T83" fmla="*/ 3202 h 3218"/>
                  <a:gd name="T84" fmla="*/ 13 w 3082"/>
                  <a:gd name="T85" fmla="*/ 3133 h 3218"/>
                  <a:gd name="T86" fmla="*/ 77 w 3082"/>
                  <a:gd name="T87" fmla="*/ 2932 h 3218"/>
                  <a:gd name="T88" fmla="*/ 384 w 3082"/>
                  <a:gd name="T89" fmla="*/ 2750 h 3218"/>
                  <a:gd name="T90" fmla="*/ 231 w 3082"/>
                  <a:gd name="T91" fmla="*/ 2520 h 3218"/>
                  <a:gd name="T92" fmla="*/ 327 w 3082"/>
                  <a:gd name="T93" fmla="*/ 2288 h 3218"/>
                  <a:gd name="T94" fmla="*/ 431 w 3082"/>
                  <a:gd name="T95" fmla="*/ 1358 h 3218"/>
                  <a:gd name="T96" fmla="*/ 235 w 3082"/>
                  <a:gd name="T97" fmla="*/ 1399 h 3218"/>
                  <a:gd name="T98" fmla="*/ 107 w 3082"/>
                  <a:gd name="T99" fmla="*/ 1385 h 3218"/>
                  <a:gd name="T100" fmla="*/ 237 w 3082"/>
                  <a:gd name="T101" fmla="*/ 721 h 3218"/>
                  <a:gd name="T102" fmla="*/ 268 w 3082"/>
                  <a:gd name="T103" fmla="*/ 680 h 3218"/>
                  <a:gd name="T104" fmla="*/ 297 w 3082"/>
                  <a:gd name="T105" fmla="*/ 665 h 3218"/>
                  <a:gd name="T106" fmla="*/ 461 w 3082"/>
                  <a:gd name="T107" fmla="*/ 622 h 3218"/>
                  <a:gd name="T108" fmla="*/ 672 w 3082"/>
                  <a:gd name="T109" fmla="*/ 635 h 3218"/>
                  <a:gd name="T110" fmla="*/ 759 w 3082"/>
                  <a:gd name="T111" fmla="*/ 599 h 3218"/>
                  <a:gd name="T112" fmla="*/ 1010 w 3082"/>
                  <a:gd name="T113" fmla="*/ 647 h 3218"/>
                  <a:gd name="T114" fmla="*/ 1391 w 3082"/>
                  <a:gd name="T115" fmla="*/ 282 h 3218"/>
                  <a:gd name="T116" fmla="*/ 1549 w 3082"/>
                  <a:gd name="T117" fmla="*/ 165 h 3218"/>
                  <a:gd name="T118" fmla="*/ 2235 w 3082"/>
                  <a:gd name="T119" fmla="*/ 0 h 3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3082" h="3218">
                    <a:moveTo>
                      <a:pt x="1549" y="238"/>
                    </a:moveTo>
                    <a:lnTo>
                      <a:pt x="1528" y="240"/>
                    </a:lnTo>
                    <a:lnTo>
                      <a:pt x="1508" y="247"/>
                    </a:lnTo>
                    <a:lnTo>
                      <a:pt x="1492" y="260"/>
                    </a:lnTo>
                    <a:lnTo>
                      <a:pt x="1479" y="274"/>
                    </a:lnTo>
                    <a:lnTo>
                      <a:pt x="1471" y="292"/>
                    </a:lnTo>
                    <a:lnTo>
                      <a:pt x="1468" y="311"/>
                    </a:lnTo>
                    <a:lnTo>
                      <a:pt x="1468" y="784"/>
                    </a:lnTo>
                    <a:lnTo>
                      <a:pt x="1508" y="797"/>
                    </a:lnTo>
                    <a:lnTo>
                      <a:pt x="1527" y="805"/>
                    </a:lnTo>
                    <a:lnTo>
                      <a:pt x="1544" y="816"/>
                    </a:lnTo>
                    <a:lnTo>
                      <a:pt x="1556" y="830"/>
                    </a:lnTo>
                    <a:lnTo>
                      <a:pt x="1565" y="846"/>
                    </a:lnTo>
                    <a:lnTo>
                      <a:pt x="1570" y="863"/>
                    </a:lnTo>
                    <a:lnTo>
                      <a:pt x="1571" y="882"/>
                    </a:lnTo>
                    <a:lnTo>
                      <a:pt x="1566" y="901"/>
                    </a:lnTo>
                    <a:lnTo>
                      <a:pt x="1556" y="920"/>
                    </a:lnTo>
                    <a:lnTo>
                      <a:pt x="1542" y="935"/>
                    </a:lnTo>
                    <a:lnTo>
                      <a:pt x="1523" y="947"/>
                    </a:lnTo>
                    <a:lnTo>
                      <a:pt x="1502" y="955"/>
                    </a:lnTo>
                    <a:lnTo>
                      <a:pt x="1480" y="957"/>
                    </a:lnTo>
                    <a:lnTo>
                      <a:pt x="1477" y="957"/>
                    </a:lnTo>
                    <a:lnTo>
                      <a:pt x="1472" y="956"/>
                    </a:lnTo>
                    <a:lnTo>
                      <a:pt x="1469" y="955"/>
                    </a:lnTo>
                    <a:lnTo>
                      <a:pt x="1469" y="1189"/>
                    </a:lnTo>
                    <a:lnTo>
                      <a:pt x="1471" y="1208"/>
                    </a:lnTo>
                    <a:lnTo>
                      <a:pt x="1480" y="1226"/>
                    </a:lnTo>
                    <a:lnTo>
                      <a:pt x="1492" y="1240"/>
                    </a:lnTo>
                    <a:lnTo>
                      <a:pt x="1508" y="1252"/>
                    </a:lnTo>
                    <a:lnTo>
                      <a:pt x="1528" y="1260"/>
                    </a:lnTo>
                    <a:lnTo>
                      <a:pt x="1549" y="1262"/>
                    </a:lnTo>
                    <a:lnTo>
                      <a:pt x="2920" y="1262"/>
                    </a:lnTo>
                    <a:lnTo>
                      <a:pt x="2941" y="1260"/>
                    </a:lnTo>
                    <a:lnTo>
                      <a:pt x="2961" y="1252"/>
                    </a:lnTo>
                    <a:lnTo>
                      <a:pt x="2977" y="1240"/>
                    </a:lnTo>
                    <a:lnTo>
                      <a:pt x="2990" y="1226"/>
                    </a:lnTo>
                    <a:lnTo>
                      <a:pt x="2998" y="1208"/>
                    </a:lnTo>
                    <a:lnTo>
                      <a:pt x="3002" y="1189"/>
                    </a:lnTo>
                    <a:lnTo>
                      <a:pt x="3002" y="311"/>
                    </a:lnTo>
                    <a:lnTo>
                      <a:pt x="2998" y="292"/>
                    </a:lnTo>
                    <a:lnTo>
                      <a:pt x="2990" y="274"/>
                    </a:lnTo>
                    <a:lnTo>
                      <a:pt x="2977" y="260"/>
                    </a:lnTo>
                    <a:lnTo>
                      <a:pt x="2961" y="247"/>
                    </a:lnTo>
                    <a:lnTo>
                      <a:pt x="2941" y="240"/>
                    </a:lnTo>
                    <a:lnTo>
                      <a:pt x="2920" y="238"/>
                    </a:lnTo>
                    <a:lnTo>
                      <a:pt x="1549" y="238"/>
                    </a:lnTo>
                    <a:close/>
                    <a:moveTo>
                      <a:pt x="2235" y="0"/>
                    </a:moveTo>
                    <a:lnTo>
                      <a:pt x="2254" y="3"/>
                    </a:lnTo>
                    <a:lnTo>
                      <a:pt x="2271" y="10"/>
                    </a:lnTo>
                    <a:lnTo>
                      <a:pt x="2283" y="22"/>
                    </a:lnTo>
                    <a:lnTo>
                      <a:pt x="2292" y="38"/>
                    </a:lnTo>
                    <a:lnTo>
                      <a:pt x="2296" y="55"/>
                    </a:lnTo>
                    <a:lnTo>
                      <a:pt x="2296" y="165"/>
                    </a:lnTo>
                    <a:lnTo>
                      <a:pt x="2920" y="165"/>
                    </a:lnTo>
                    <a:lnTo>
                      <a:pt x="2952" y="168"/>
                    </a:lnTo>
                    <a:lnTo>
                      <a:pt x="2983" y="176"/>
                    </a:lnTo>
                    <a:lnTo>
                      <a:pt x="3011" y="190"/>
                    </a:lnTo>
                    <a:lnTo>
                      <a:pt x="3034" y="208"/>
                    </a:lnTo>
                    <a:lnTo>
                      <a:pt x="3054" y="229"/>
                    </a:lnTo>
                    <a:lnTo>
                      <a:pt x="3069" y="254"/>
                    </a:lnTo>
                    <a:lnTo>
                      <a:pt x="3079" y="282"/>
                    </a:lnTo>
                    <a:lnTo>
                      <a:pt x="3082" y="311"/>
                    </a:lnTo>
                    <a:lnTo>
                      <a:pt x="3082" y="1189"/>
                    </a:lnTo>
                    <a:lnTo>
                      <a:pt x="3079" y="1218"/>
                    </a:lnTo>
                    <a:lnTo>
                      <a:pt x="3069" y="1246"/>
                    </a:lnTo>
                    <a:lnTo>
                      <a:pt x="3054" y="1271"/>
                    </a:lnTo>
                    <a:lnTo>
                      <a:pt x="3034" y="1292"/>
                    </a:lnTo>
                    <a:lnTo>
                      <a:pt x="3011" y="1310"/>
                    </a:lnTo>
                    <a:lnTo>
                      <a:pt x="2983" y="1324"/>
                    </a:lnTo>
                    <a:lnTo>
                      <a:pt x="2952" y="1332"/>
                    </a:lnTo>
                    <a:lnTo>
                      <a:pt x="2921" y="1335"/>
                    </a:lnTo>
                    <a:lnTo>
                      <a:pt x="2627" y="1335"/>
                    </a:lnTo>
                    <a:lnTo>
                      <a:pt x="2884" y="2207"/>
                    </a:lnTo>
                    <a:lnTo>
                      <a:pt x="2887" y="2224"/>
                    </a:lnTo>
                    <a:lnTo>
                      <a:pt x="2882" y="2242"/>
                    </a:lnTo>
                    <a:lnTo>
                      <a:pt x="2873" y="2256"/>
                    </a:lnTo>
                    <a:lnTo>
                      <a:pt x="2860" y="2267"/>
                    </a:lnTo>
                    <a:lnTo>
                      <a:pt x="2842" y="2275"/>
                    </a:lnTo>
                    <a:lnTo>
                      <a:pt x="2836" y="2275"/>
                    </a:lnTo>
                    <a:lnTo>
                      <a:pt x="2832" y="2276"/>
                    </a:lnTo>
                    <a:lnTo>
                      <a:pt x="2826" y="2276"/>
                    </a:lnTo>
                    <a:lnTo>
                      <a:pt x="2811" y="2275"/>
                    </a:lnTo>
                    <a:lnTo>
                      <a:pt x="2796" y="2269"/>
                    </a:lnTo>
                    <a:lnTo>
                      <a:pt x="2784" y="2261"/>
                    </a:lnTo>
                    <a:lnTo>
                      <a:pt x="2774" y="2250"/>
                    </a:lnTo>
                    <a:lnTo>
                      <a:pt x="2768" y="2236"/>
                    </a:lnTo>
                    <a:lnTo>
                      <a:pt x="2501" y="1335"/>
                    </a:lnTo>
                    <a:lnTo>
                      <a:pt x="2296" y="1335"/>
                    </a:lnTo>
                    <a:lnTo>
                      <a:pt x="2296" y="1973"/>
                    </a:lnTo>
                    <a:lnTo>
                      <a:pt x="2292" y="1990"/>
                    </a:lnTo>
                    <a:lnTo>
                      <a:pt x="2284" y="2006"/>
                    </a:lnTo>
                    <a:lnTo>
                      <a:pt x="2271" y="2018"/>
                    </a:lnTo>
                    <a:lnTo>
                      <a:pt x="2254" y="2026"/>
                    </a:lnTo>
                    <a:lnTo>
                      <a:pt x="2235" y="2029"/>
                    </a:lnTo>
                    <a:lnTo>
                      <a:pt x="2216" y="2026"/>
                    </a:lnTo>
                    <a:lnTo>
                      <a:pt x="2200" y="2018"/>
                    </a:lnTo>
                    <a:lnTo>
                      <a:pt x="2186" y="2006"/>
                    </a:lnTo>
                    <a:lnTo>
                      <a:pt x="2177" y="1990"/>
                    </a:lnTo>
                    <a:lnTo>
                      <a:pt x="2174" y="1973"/>
                    </a:lnTo>
                    <a:lnTo>
                      <a:pt x="2174" y="1335"/>
                    </a:lnTo>
                    <a:lnTo>
                      <a:pt x="1968" y="1335"/>
                    </a:lnTo>
                    <a:lnTo>
                      <a:pt x="1702" y="2236"/>
                    </a:lnTo>
                    <a:lnTo>
                      <a:pt x="1698" y="2248"/>
                    </a:lnTo>
                    <a:lnTo>
                      <a:pt x="1690" y="2258"/>
                    </a:lnTo>
                    <a:lnTo>
                      <a:pt x="1680" y="2266"/>
                    </a:lnTo>
                    <a:lnTo>
                      <a:pt x="1712" y="2287"/>
                    </a:lnTo>
                    <a:lnTo>
                      <a:pt x="1742" y="2313"/>
                    </a:lnTo>
                    <a:lnTo>
                      <a:pt x="1767" y="2341"/>
                    </a:lnTo>
                    <a:lnTo>
                      <a:pt x="1787" y="2372"/>
                    </a:lnTo>
                    <a:lnTo>
                      <a:pt x="1802" y="2407"/>
                    </a:lnTo>
                    <a:lnTo>
                      <a:pt x="1811" y="2444"/>
                    </a:lnTo>
                    <a:lnTo>
                      <a:pt x="1814" y="2483"/>
                    </a:lnTo>
                    <a:lnTo>
                      <a:pt x="1812" y="2520"/>
                    </a:lnTo>
                    <a:lnTo>
                      <a:pt x="1803" y="2559"/>
                    </a:lnTo>
                    <a:lnTo>
                      <a:pt x="1790" y="2596"/>
                    </a:lnTo>
                    <a:lnTo>
                      <a:pt x="1771" y="2633"/>
                    </a:lnTo>
                    <a:lnTo>
                      <a:pt x="1748" y="2667"/>
                    </a:lnTo>
                    <a:lnTo>
                      <a:pt x="1721" y="2699"/>
                    </a:lnTo>
                    <a:lnTo>
                      <a:pt x="1691" y="2727"/>
                    </a:lnTo>
                    <a:lnTo>
                      <a:pt x="1659" y="2750"/>
                    </a:lnTo>
                    <a:lnTo>
                      <a:pt x="1712" y="2766"/>
                    </a:lnTo>
                    <a:lnTo>
                      <a:pt x="1764" y="2786"/>
                    </a:lnTo>
                    <a:lnTo>
                      <a:pt x="1812" y="2809"/>
                    </a:lnTo>
                    <a:lnTo>
                      <a:pt x="1857" y="2836"/>
                    </a:lnTo>
                    <a:lnTo>
                      <a:pt x="1897" y="2866"/>
                    </a:lnTo>
                    <a:lnTo>
                      <a:pt x="1934" y="2898"/>
                    </a:lnTo>
                    <a:lnTo>
                      <a:pt x="1965" y="2932"/>
                    </a:lnTo>
                    <a:lnTo>
                      <a:pt x="1992" y="2966"/>
                    </a:lnTo>
                    <a:lnTo>
                      <a:pt x="2014" y="3002"/>
                    </a:lnTo>
                    <a:lnTo>
                      <a:pt x="2030" y="3037"/>
                    </a:lnTo>
                    <a:lnTo>
                      <a:pt x="2040" y="3072"/>
                    </a:lnTo>
                    <a:lnTo>
                      <a:pt x="2043" y="3104"/>
                    </a:lnTo>
                    <a:lnTo>
                      <a:pt x="2040" y="3119"/>
                    </a:lnTo>
                    <a:lnTo>
                      <a:pt x="2029" y="3133"/>
                    </a:lnTo>
                    <a:lnTo>
                      <a:pt x="2012" y="3147"/>
                    </a:lnTo>
                    <a:lnTo>
                      <a:pt x="1990" y="3159"/>
                    </a:lnTo>
                    <a:lnTo>
                      <a:pt x="1963" y="3170"/>
                    </a:lnTo>
                    <a:lnTo>
                      <a:pt x="1929" y="3179"/>
                    </a:lnTo>
                    <a:lnTo>
                      <a:pt x="1893" y="3188"/>
                    </a:lnTo>
                    <a:lnTo>
                      <a:pt x="1852" y="3195"/>
                    </a:lnTo>
                    <a:lnTo>
                      <a:pt x="1809" y="3202"/>
                    </a:lnTo>
                    <a:lnTo>
                      <a:pt x="1763" y="3207"/>
                    </a:lnTo>
                    <a:lnTo>
                      <a:pt x="1714" y="3212"/>
                    </a:lnTo>
                    <a:lnTo>
                      <a:pt x="1663" y="3215"/>
                    </a:lnTo>
                    <a:lnTo>
                      <a:pt x="1611" y="3217"/>
                    </a:lnTo>
                    <a:lnTo>
                      <a:pt x="1558" y="3218"/>
                    </a:lnTo>
                    <a:lnTo>
                      <a:pt x="1506" y="3218"/>
                    </a:lnTo>
                    <a:lnTo>
                      <a:pt x="1453" y="3217"/>
                    </a:lnTo>
                    <a:lnTo>
                      <a:pt x="1401" y="3215"/>
                    </a:lnTo>
                    <a:lnTo>
                      <a:pt x="1351" y="3212"/>
                    </a:lnTo>
                    <a:lnTo>
                      <a:pt x="1303" y="3207"/>
                    </a:lnTo>
                    <a:lnTo>
                      <a:pt x="1256" y="3202"/>
                    </a:lnTo>
                    <a:lnTo>
                      <a:pt x="1212" y="3195"/>
                    </a:lnTo>
                    <a:lnTo>
                      <a:pt x="1171" y="3188"/>
                    </a:lnTo>
                    <a:lnTo>
                      <a:pt x="1135" y="3179"/>
                    </a:lnTo>
                    <a:lnTo>
                      <a:pt x="1103" y="3170"/>
                    </a:lnTo>
                    <a:lnTo>
                      <a:pt x="1075" y="3159"/>
                    </a:lnTo>
                    <a:lnTo>
                      <a:pt x="1052" y="3147"/>
                    </a:lnTo>
                    <a:lnTo>
                      <a:pt x="1036" y="3133"/>
                    </a:lnTo>
                    <a:lnTo>
                      <a:pt x="1025" y="3119"/>
                    </a:lnTo>
                    <a:lnTo>
                      <a:pt x="1021" y="3104"/>
                    </a:lnTo>
                    <a:lnTo>
                      <a:pt x="1024" y="3072"/>
                    </a:lnTo>
                    <a:lnTo>
                      <a:pt x="1034" y="3037"/>
                    </a:lnTo>
                    <a:lnTo>
                      <a:pt x="1050" y="3002"/>
                    </a:lnTo>
                    <a:lnTo>
                      <a:pt x="1072" y="2966"/>
                    </a:lnTo>
                    <a:lnTo>
                      <a:pt x="1099" y="2932"/>
                    </a:lnTo>
                    <a:lnTo>
                      <a:pt x="1130" y="2898"/>
                    </a:lnTo>
                    <a:lnTo>
                      <a:pt x="1167" y="2866"/>
                    </a:lnTo>
                    <a:lnTo>
                      <a:pt x="1209" y="2836"/>
                    </a:lnTo>
                    <a:lnTo>
                      <a:pt x="1253" y="2809"/>
                    </a:lnTo>
                    <a:lnTo>
                      <a:pt x="1301" y="2786"/>
                    </a:lnTo>
                    <a:lnTo>
                      <a:pt x="1352" y="2766"/>
                    </a:lnTo>
                    <a:lnTo>
                      <a:pt x="1406" y="2750"/>
                    </a:lnTo>
                    <a:lnTo>
                      <a:pt x="1373" y="2727"/>
                    </a:lnTo>
                    <a:lnTo>
                      <a:pt x="1343" y="2699"/>
                    </a:lnTo>
                    <a:lnTo>
                      <a:pt x="1316" y="2667"/>
                    </a:lnTo>
                    <a:lnTo>
                      <a:pt x="1294" y="2633"/>
                    </a:lnTo>
                    <a:lnTo>
                      <a:pt x="1276" y="2596"/>
                    </a:lnTo>
                    <a:lnTo>
                      <a:pt x="1261" y="2559"/>
                    </a:lnTo>
                    <a:lnTo>
                      <a:pt x="1253" y="2520"/>
                    </a:lnTo>
                    <a:lnTo>
                      <a:pt x="1250" y="2483"/>
                    </a:lnTo>
                    <a:lnTo>
                      <a:pt x="1253" y="2445"/>
                    </a:lnTo>
                    <a:lnTo>
                      <a:pt x="1262" y="2409"/>
                    </a:lnTo>
                    <a:lnTo>
                      <a:pt x="1277" y="2374"/>
                    </a:lnTo>
                    <a:lnTo>
                      <a:pt x="1296" y="2343"/>
                    </a:lnTo>
                    <a:lnTo>
                      <a:pt x="1319" y="2315"/>
                    </a:lnTo>
                    <a:lnTo>
                      <a:pt x="1347" y="2289"/>
                    </a:lnTo>
                    <a:lnTo>
                      <a:pt x="1378" y="2268"/>
                    </a:lnTo>
                    <a:lnTo>
                      <a:pt x="1413" y="2251"/>
                    </a:lnTo>
                    <a:lnTo>
                      <a:pt x="1451" y="2238"/>
                    </a:lnTo>
                    <a:lnTo>
                      <a:pt x="1490" y="2229"/>
                    </a:lnTo>
                    <a:lnTo>
                      <a:pt x="1533" y="2226"/>
                    </a:lnTo>
                    <a:lnTo>
                      <a:pt x="1559" y="2228"/>
                    </a:lnTo>
                    <a:lnTo>
                      <a:pt x="1585" y="2231"/>
                    </a:lnTo>
                    <a:lnTo>
                      <a:pt x="1584" y="2219"/>
                    </a:lnTo>
                    <a:lnTo>
                      <a:pt x="1585" y="2207"/>
                    </a:lnTo>
                    <a:lnTo>
                      <a:pt x="1843" y="1335"/>
                    </a:lnTo>
                    <a:lnTo>
                      <a:pt x="1549" y="1335"/>
                    </a:lnTo>
                    <a:lnTo>
                      <a:pt x="1517" y="1332"/>
                    </a:lnTo>
                    <a:lnTo>
                      <a:pt x="1487" y="1324"/>
                    </a:lnTo>
                    <a:lnTo>
                      <a:pt x="1460" y="1310"/>
                    </a:lnTo>
                    <a:lnTo>
                      <a:pt x="1435" y="1292"/>
                    </a:lnTo>
                    <a:lnTo>
                      <a:pt x="1416" y="1271"/>
                    </a:lnTo>
                    <a:lnTo>
                      <a:pt x="1401" y="1246"/>
                    </a:lnTo>
                    <a:lnTo>
                      <a:pt x="1392" y="1218"/>
                    </a:lnTo>
                    <a:lnTo>
                      <a:pt x="1389" y="1189"/>
                    </a:lnTo>
                    <a:lnTo>
                      <a:pt x="1389" y="933"/>
                    </a:lnTo>
                    <a:lnTo>
                      <a:pt x="1018" y="821"/>
                    </a:lnTo>
                    <a:lnTo>
                      <a:pt x="1017" y="821"/>
                    </a:lnTo>
                    <a:lnTo>
                      <a:pt x="1017" y="821"/>
                    </a:lnTo>
                    <a:lnTo>
                      <a:pt x="1015" y="821"/>
                    </a:lnTo>
                    <a:lnTo>
                      <a:pt x="1013" y="820"/>
                    </a:lnTo>
                    <a:lnTo>
                      <a:pt x="1005" y="817"/>
                    </a:lnTo>
                    <a:lnTo>
                      <a:pt x="994" y="814"/>
                    </a:lnTo>
                    <a:lnTo>
                      <a:pt x="979" y="810"/>
                    </a:lnTo>
                    <a:lnTo>
                      <a:pt x="960" y="805"/>
                    </a:lnTo>
                    <a:lnTo>
                      <a:pt x="938" y="799"/>
                    </a:lnTo>
                    <a:lnTo>
                      <a:pt x="938" y="1358"/>
                    </a:lnTo>
                    <a:lnTo>
                      <a:pt x="1010" y="2170"/>
                    </a:lnTo>
                    <a:lnTo>
                      <a:pt x="1009" y="2193"/>
                    </a:lnTo>
                    <a:lnTo>
                      <a:pt x="1002" y="2214"/>
                    </a:lnTo>
                    <a:lnTo>
                      <a:pt x="991" y="2234"/>
                    </a:lnTo>
                    <a:lnTo>
                      <a:pt x="976" y="2250"/>
                    </a:lnTo>
                    <a:lnTo>
                      <a:pt x="957" y="2263"/>
                    </a:lnTo>
                    <a:lnTo>
                      <a:pt x="935" y="2272"/>
                    </a:lnTo>
                    <a:lnTo>
                      <a:pt x="910" y="2276"/>
                    </a:lnTo>
                    <a:lnTo>
                      <a:pt x="906" y="2276"/>
                    </a:lnTo>
                    <a:lnTo>
                      <a:pt x="901" y="2276"/>
                    </a:lnTo>
                    <a:lnTo>
                      <a:pt x="878" y="2274"/>
                    </a:lnTo>
                    <a:lnTo>
                      <a:pt x="857" y="2268"/>
                    </a:lnTo>
                    <a:lnTo>
                      <a:pt x="837" y="2257"/>
                    </a:lnTo>
                    <a:lnTo>
                      <a:pt x="820" y="2243"/>
                    </a:lnTo>
                    <a:lnTo>
                      <a:pt x="808" y="2226"/>
                    </a:lnTo>
                    <a:lnTo>
                      <a:pt x="798" y="2207"/>
                    </a:lnTo>
                    <a:lnTo>
                      <a:pt x="793" y="2186"/>
                    </a:lnTo>
                    <a:lnTo>
                      <a:pt x="728" y="1452"/>
                    </a:lnTo>
                    <a:lnTo>
                      <a:pt x="707" y="1458"/>
                    </a:lnTo>
                    <a:lnTo>
                      <a:pt x="685" y="1460"/>
                    </a:lnTo>
                    <a:lnTo>
                      <a:pt x="662" y="1458"/>
                    </a:lnTo>
                    <a:lnTo>
                      <a:pt x="640" y="1452"/>
                    </a:lnTo>
                    <a:lnTo>
                      <a:pt x="575" y="2186"/>
                    </a:lnTo>
                    <a:lnTo>
                      <a:pt x="572" y="2202"/>
                    </a:lnTo>
                    <a:lnTo>
                      <a:pt x="566" y="2217"/>
                    </a:lnTo>
                    <a:lnTo>
                      <a:pt x="557" y="2231"/>
                    </a:lnTo>
                    <a:lnTo>
                      <a:pt x="597" y="2240"/>
                    </a:lnTo>
                    <a:lnTo>
                      <a:pt x="633" y="2253"/>
                    </a:lnTo>
                    <a:lnTo>
                      <a:pt x="667" y="2270"/>
                    </a:lnTo>
                    <a:lnTo>
                      <a:pt x="698" y="2292"/>
                    </a:lnTo>
                    <a:lnTo>
                      <a:pt x="725" y="2317"/>
                    </a:lnTo>
                    <a:lnTo>
                      <a:pt x="748" y="2345"/>
                    </a:lnTo>
                    <a:lnTo>
                      <a:pt x="767" y="2376"/>
                    </a:lnTo>
                    <a:lnTo>
                      <a:pt x="781" y="2410"/>
                    </a:lnTo>
                    <a:lnTo>
                      <a:pt x="790" y="2445"/>
                    </a:lnTo>
                    <a:lnTo>
                      <a:pt x="792" y="2483"/>
                    </a:lnTo>
                    <a:lnTo>
                      <a:pt x="790" y="2520"/>
                    </a:lnTo>
                    <a:lnTo>
                      <a:pt x="781" y="2559"/>
                    </a:lnTo>
                    <a:lnTo>
                      <a:pt x="767" y="2596"/>
                    </a:lnTo>
                    <a:lnTo>
                      <a:pt x="750" y="2633"/>
                    </a:lnTo>
                    <a:lnTo>
                      <a:pt x="726" y="2667"/>
                    </a:lnTo>
                    <a:lnTo>
                      <a:pt x="700" y="2699"/>
                    </a:lnTo>
                    <a:lnTo>
                      <a:pt x="670" y="2727"/>
                    </a:lnTo>
                    <a:lnTo>
                      <a:pt x="637" y="2750"/>
                    </a:lnTo>
                    <a:lnTo>
                      <a:pt x="690" y="2766"/>
                    </a:lnTo>
                    <a:lnTo>
                      <a:pt x="742" y="2786"/>
                    </a:lnTo>
                    <a:lnTo>
                      <a:pt x="790" y="2809"/>
                    </a:lnTo>
                    <a:lnTo>
                      <a:pt x="834" y="2836"/>
                    </a:lnTo>
                    <a:lnTo>
                      <a:pt x="875" y="2866"/>
                    </a:lnTo>
                    <a:lnTo>
                      <a:pt x="912" y="2898"/>
                    </a:lnTo>
                    <a:lnTo>
                      <a:pt x="944" y="2932"/>
                    </a:lnTo>
                    <a:lnTo>
                      <a:pt x="971" y="2966"/>
                    </a:lnTo>
                    <a:lnTo>
                      <a:pt x="992" y="3002"/>
                    </a:lnTo>
                    <a:lnTo>
                      <a:pt x="1008" y="3037"/>
                    </a:lnTo>
                    <a:lnTo>
                      <a:pt x="1018" y="3072"/>
                    </a:lnTo>
                    <a:lnTo>
                      <a:pt x="1021" y="3104"/>
                    </a:lnTo>
                    <a:lnTo>
                      <a:pt x="1018" y="3119"/>
                    </a:lnTo>
                    <a:lnTo>
                      <a:pt x="1006" y="3133"/>
                    </a:lnTo>
                    <a:lnTo>
                      <a:pt x="991" y="3147"/>
                    </a:lnTo>
                    <a:lnTo>
                      <a:pt x="969" y="3159"/>
                    </a:lnTo>
                    <a:lnTo>
                      <a:pt x="941" y="3170"/>
                    </a:lnTo>
                    <a:lnTo>
                      <a:pt x="908" y="3179"/>
                    </a:lnTo>
                    <a:lnTo>
                      <a:pt x="871" y="3188"/>
                    </a:lnTo>
                    <a:lnTo>
                      <a:pt x="831" y="3195"/>
                    </a:lnTo>
                    <a:lnTo>
                      <a:pt x="786" y="3202"/>
                    </a:lnTo>
                    <a:lnTo>
                      <a:pt x="741" y="3207"/>
                    </a:lnTo>
                    <a:lnTo>
                      <a:pt x="691" y="3212"/>
                    </a:lnTo>
                    <a:lnTo>
                      <a:pt x="641" y="3215"/>
                    </a:lnTo>
                    <a:lnTo>
                      <a:pt x="589" y="3217"/>
                    </a:lnTo>
                    <a:lnTo>
                      <a:pt x="536" y="3218"/>
                    </a:lnTo>
                    <a:lnTo>
                      <a:pt x="484" y="3218"/>
                    </a:lnTo>
                    <a:lnTo>
                      <a:pt x="431" y="3217"/>
                    </a:lnTo>
                    <a:lnTo>
                      <a:pt x="380" y="3215"/>
                    </a:lnTo>
                    <a:lnTo>
                      <a:pt x="328" y="3212"/>
                    </a:lnTo>
                    <a:lnTo>
                      <a:pt x="280" y="3207"/>
                    </a:lnTo>
                    <a:lnTo>
                      <a:pt x="233" y="3202"/>
                    </a:lnTo>
                    <a:lnTo>
                      <a:pt x="190" y="3195"/>
                    </a:lnTo>
                    <a:lnTo>
                      <a:pt x="150" y="3188"/>
                    </a:lnTo>
                    <a:lnTo>
                      <a:pt x="113" y="3179"/>
                    </a:lnTo>
                    <a:lnTo>
                      <a:pt x="80" y="3170"/>
                    </a:lnTo>
                    <a:lnTo>
                      <a:pt x="53" y="3159"/>
                    </a:lnTo>
                    <a:lnTo>
                      <a:pt x="30" y="3147"/>
                    </a:lnTo>
                    <a:lnTo>
                      <a:pt x="13" y="3133"/>
                    </a:lnTo>
                    <a:lnTo>
                      <a:pt x="3" y="3119"/>
                    </a:lnTo>
                    <a:lnTo>
                      <a:pt x="0" y="3104"/>
                    </a:lnTo>
                    <a:lnTo>
                      <a:pt x="3" y="3072"/>
                    </a:lnTo>
                    <a:lnTo>
                      <a:pt x="12" y="3037"/>
                    </a:lnTo>
                    <a:lnTo>
                      <a:pt x="29" y="3002"/>
                    </a:lnTo>
                    <a:lnTo>
                      <a:pt x="50" y="2966"/>
                    </a:lnTo>
                    <a:lnTo>
                      <a:pt x="77" y="2932"/>
                    </a:lnTo>
                    <a:lnTo>
                      <a:pt x="109" y="2898"/>
                    </a:lnTo>
                    <a:lnTo>
                      <a:pt x="145" y="2866"/>
                    </a:lnTo>
                    <a:lnTo>
                      <a:pt x="187" y="2836"/>
                    </a:lnTo>
                    <a:lnTo>
                      <a:pt x="231" y="2809"/>
                    </a:lnTo>
                    <a:lnTo>
                      <a:pt x="279" y="2786"/>
                    </a:lnTo>
                    <a:lnTo>
                      <a:pt x="331" y="2766"/>
                    </a:lnTo>
                    <a:lnTo>
                      <a:pt x="384" y="2750"/>
                    </a:lnTo>
                    <a:lnTo>
                      <a:pt x="351" y="2727"/>
                    </a:lnTo>
                    <a:lnTo>
                      <a:pt x="321" y="2699"/>
                    </a:lnTo>
                    <a:lnTo>
                      <a:pt x="295" y="2667"/>
                    </a:lnTo>
                    <a:lnTo>
                      <a:pt x="271" y="2633"/>
                    </a:lnTo>
                    <a:lnTo>
                      <a:pt x="254" y="2596"/>
                    </a:lnTo>
                    <a:lnTo>
                      <a:pt x="240" y="2559"/>
                    </a:lnTo>
                    <a:lnTo>
                      <a:pt x="231" y="2520"/>
                    </a:lnTo>
                    <a:lnTo>
                      <a:pt x="229" y="2483"/>
                    </a:lnTo>
                    <a:lnTo>
                      <a:pt x="231" y="2444"/>
                    </a:lnTo>
                    <a:lnTo>
                      <a:pt x="240" y="2408"/>
                    </a:lnTo>
                    <a:lnTo>
                      <a:pt x="256" y="2373"/>
                    </a:lnTo>
                    <a:lnTo>
                      <a:pt x="275" y="2342"/>
                    </a:lnTo>
                    <a:lnTo>
                      <a:pt x="299" y="2314"/>
                    </a:lnTo>
                    <a:lnTo>
                      <a:pt x="327" y="2288"/>
                    </a:lnTo>
                    <a:lnTo>
                      <a:pt x="360" y="2267"/>
                    </a:lnTo>
                    <a:lnTo>
                      <a:pt x="395" y="2250"/>
                    </a:lnTo>
                    <a:lnTo>
                      <a:pt x="379" y="2234"/>
                    </a:lnTo>
                    <a:lnTo>
                      <a:pt x="368" y="2214"/>
                    </a:lnTo>
                    <a:lnTo>
                      <a:pt x="361" y="2193"/>
                    </a:lnTo>
                    <a:lnTo>
                      <a:pt x="360" y="2170"/>
                    </a:lnTo>
                    <a:lnTo>
                      <a:pt x="431" y="1358"/>
                    </a:lnTo>
                    <a:lnTo>
                      <a:pt x="431" y="799"/>
                    </a:lnTo>
                    <a:lnTo>
                      <a:pt x="414" y="803"/>
                    </a:lnTo>
                    <a:lnTo>
                      <a:pt x="400" y="807"/>
                    </a:lnTo>
                    <a:lnTo>
                      <a:pt x="266" y="1352"/>
                    </a:lnTo>
                    <a:lnTo>
                      <a:pt x="259" y="1370"/>
                    </a:lnTo>
                    <a:lnTo>
                      <a:pt x="249" y="1385"/>
                    </a:lnTo>
                    <a:lnTo>
                      <a:pt x="235" y="1399"/>
                    </a:lnTo>
                    <a:lnTo>
                      <a:pt x="218" y="1408"/>
                    </a:lnTo>
                    <a:lnTo>
                      <a:pt x="199" y="1414"/>
                    </a:lnTo>
                    <a:lnTo>
                      <a:pt x="179" y="1416"/>
                    </a:lnTo>
                    <a:lnTo>
                      <a:pt x="159" y="1415"/>
                    </a:lnTo>
                    <a:lnTo>
                      <a:pt x="139" y="1408"/>
                    </a:lnTo>
                    <a:lnTo>
                      <a:pt x="122" y="1399"/>
                    </a:lnTo>
                    <a:lnTo>
                      <a:pt x="107" y="1385"/>
                    </a:lnTo>
                    <a:lnTo>
                      <a:pt x="97" y="1370"/>
                    </a:lnTo>
                    <a:lnTo>
                      <a:pt x="90" y="1353"/>
                    </a:lnTo>
                    <a:lnTo>
                      <a:pt x="88" y="1335"/>
                    </a:lnTo>
                    <a:lnTo>
                      <a:pt x="89" y="1316"/>
                    </a:lnTo>
                    <a:lnTo>
                      <a:pt x="235" y="726"/>
                    </a:lnTo>
                    <a:lnTo>
                      <a:pt x="236" y="723"/>
                    </a:lnTo>
                    <a:lnTo>
                      <a:pt x="237" y="721"/>
                    </a:lnTo>
                    <a:lnTo>
                      <a:pt x="238" y="718"/>
                    </a:lnTo>
                    <a:lnTo>
                      <a:pt x="241" y="710"/>
                    </a:lnTo>
                    <a:lnTo>
                      <a:pt x="246" y="702"/>
                    </a:lnTo>
                    <a:lnTo>
                      <a:pt x="250" y="696"/>
                    </a:lnTo>
                    <a:lnTo>
                      <a:pt x="256" y="690"/>
                    </a:lnTo>
                    <a:lnTo>
                      <a:pt x="261" y="685"/>
                    </a:lnTo>
                    <a:lnTo>
                      <a:pt x="268" y="680"/>
                    </a:lnTo>
                    <a:lnTo>
                      <a:pt x="273" y="676"/>
                    </a:lnTo>
                    <a:lnTo>
                      <a:pt x="278" y="674"/>
                    </a:lnTo>
                    <a:lnTo>
                      <a:pt x="284" y="671"/>
                    </a:lnTo>
                    <a:lnTo>
                      <a:pt x="286" y="670"/>
                    </a:lnTo>
                    <a:lnTo>
                      <a:pt x="289" y="668"/>
                    </a:lnTo>
                    <a:lnTo>
                      <a:pt x="292" y="666"/>
                    </a:lnTo>
                    <a:lnTo>
                      <a:pt x="297" y="665"/>
                    </a:lnTo>
                    <a:lnTo>
                      <a:pt x="307" y="662"/>
                    </a:lnTo>
                    <a:lnTo>
                      <a:pt x="323" y="657"/>
                    </a:lnTo>
                    <a:lnTo>
                      <a:pt x="344" y="651"/>
                    </a:lnTo>
                    <a:lnTo>
                      <a:pt x="369" y="645"/>
                    </a:lnTo>
                    <a:lnTo>
                      <a:pt x="397" y="638"/>
                    </a:lnTo>
                    <a:lnTo>
                      <a:pt x="428" y="629"/>
                    </a:lnTo>
                    <a:lnTo>
                      <a:pt x="461" y="622"/>
                    </a:lnTo>
                    <a:lnTo>
                      <a:pt x="497" y="615"/>
                    </a:lnTo>
                    <a:lnTo>
                      <a:pt x="535" y="609"/>
                    </a:lnTo>
                    <a:lnTo>
                      <a:pt x="573" y="603"/>
                    </a:lnTo>
                    <a:lnTo>
                      <a:pt x="612" y="599"/>
                    </a:lnTo>
                    <a:lnTo>
                      <a:pt x="651" y="596"/>
                    </a:lnTo>
                    <a:lnTo>
                      <a:pt x="672" y="635"/>
                    </a:lnTo>
                    <a:lnTo>
                      <a:pt x="672" y="635"/>
                    </a:lnTo>
                    <a:lnTo>
                      <a:pt x="612" y="1066"/>
                    </a:lnTo>
                    <a:lnTo>
                      <a:pt x="685" y="1181"/>
                    </a:lnTo>
                    <a:lnTo>
                      <a:pt x="756" y="1066"/>
                    </a:lnTo>
                    <a:lnTo>
                      <a:pt x="696" y="635"/>
                    </a:lnTo>
                    <a:lnTo>
                      <a:pt x="696" y="635"/>
                    </a:lnTo>
                    <a:lnTo>
                      <a:pt x="718" y="596"/>
                    </a:lnTo>
                    <a:lnTo>
                      <a:pt x="759" y="599"/>
                    </a:lnTo>
                    <a:lnTo>
                      <a:pt x="800" y="604"/>
                    </a:lnTo>
                    <a:lnTo>
                      <a:pt x="839" y="609"/>
                    </a:lnTo>
                    <a:lnTo>
                      <a:pt x="878" y="616"/>
                    </a:lnTo>
                    <a:lnTo>
                      <a:pt x="915" y="623"/>
                    </a:lnTo>
                    <a:lnTo>
                      <a:pt x="950" y="631"/>
                    </a:lnTo>
                    <a:lnTo>
                      <a:pt x="982" y="640"/>
                    </a:lnTo>
                    <a:lnTo>
                      <a:pt x="1010" y="647"/>
                    </a:lnTo>
                    <a:lnTo>
                      <a:pt x="1033" y="654"/>
                    </a:lnTo>
                    <a:lnTo>
                      <a:pt x="1053" y="659"/>
                    </a:lnTo>
                    <a:lnTo>
                      <a:pt x="1067" y="663"/>
                    </a:lnTo>
                    <a:lnTo>
                      <a:pt x="1075" y="666"/>
                    </a:lnTo>
                    <a:lnTo>
                      <a:pt x="1387" y="760"/>
                    </a:lnTo>
                    <a:lnTo>
                      <a:pt x="1387" y="311"/>
                    </a:lnTo>
                    <a:lnTo>
                      <a:pt x="1391" y="282"/>
                    </a:lnTo>
                    <a:lnTo>
                      <a:pt x="1401" y="254"/>
                    </a:lnTo>
                    <a:lnTo>
                      <a:pt x="1415" y="229"/>
                    </a:lnTo>
                    <a:lnTo>
                      <a:pt x="1435" y="208"/>
                    </a:lnTo>
                    <a:lnTo>
                      <a:pt x="1459" y="190"/>
                    </a:lnTo>
                    <a:lnTo>
                      <a:pt x="1487" y="176"/>
                    </a:lnTo>
                    <a:lnTo>
                      <a:pt x="1517" y="168"/>
                    </a:lnTo>
                    <a:lnTo>
                      <a:pt x="1549" y="165"/>
                    </a:lnTo>
                    <a:lnTo>
                      <a:pt x="2174" y="165"/>
                    </a:lnTo>
                    <a:lnTo>
                      <a:pt x="2174" y="55"/>
                    </a:lnTo>
                    <a:lnTo>
                      <a:pt x="2177" y="38"/>
                    </a:lnTo>
                    <a:lnTo>
                      <a:pt x="2186" y="22"/>
                    </a:lnTo>
                    <a:lnTo>
                      <a:pt x="2200" y="10"/>
                    </a:lnTo>
                    <a:lnTo>
                      <a:pt x="2215" y="3"/>
                    </a:lnTo>
                    <a:lnTo>
                      <a:pt x="223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100">
                  <a:ea typeface="Apple LiGothic" pitchFamily="2" charset="-12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08527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Picture 3" descr="T:\Field Training\Field Training\North America\NA_ENGLISH\B5 update\images\Jim-UBP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3" b="6480"/>
          <a:stretch/>
        </p:blipFill>
        <p:spPr bwMode="auto">
          <a:xfrm>
            <a:off x="1574440" y="3014663"/>
            <a:ext cx="1994538" cy="1300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00" y="2978701"/>
            <a:ext cx="2694227" cy="1465688"/>
          </a:xfrm>
          <a:prstGeom prst="rect">
            <a:avLst/>
          </a:prstGeom>
        </p:spPr>
      </p:pic>
      <p:sp>
        <p:nvSpPr>
          <p:cNvPr id="77" name="TextBox 76"/>
          <p:cNvSpPr txBox="1"/>
          <p:nvPr/>
        </p:nvSpPr>
        <p:spPr>
          <a:xfrm>
            <a:off x="467899" y="309428"/>
            <a:ext cx="1058066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二對一面談</a:t>
            </a:r>
            <a:endParaRPr lang="en-US" altLang="zh-TW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2-on-1</a:t>
            </a:r>
            <a:endParaRPr lang="en-US" sz="15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67001" y="364864"/>
            <a:ext cx="1220543" cy="91563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家庭事業簡報會</a:t>
            </a:r>
            <a:endParaRPr lang="en-US" altLang="zh-CN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altLang="zh-TW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HBP</a:t>
            </a:r>
            <a:endParaRPr lang="zh-TW" altLang="en-US" sz="15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2413312" y="344053"/>
            <a:ext cx="1949204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小</a:t>
            </a:r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組面談</a:t>
            </a:r>
            <a:r>
              <a:rPr lang="en-US" altLang="zh-TW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/</a:t>
            </a:r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餐會</a:t>
            </a:r>
            <a:endParaRPr lang="en-US" altLang="zh-TW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Group Interviews/ Business </a:t>
            </a:r>
            <a:r>
              <a:rPr lang="en-US" sz="15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Lunches</a:t>
            </a:r>
            <a:endParaRPr lang="en-US" sz="15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548208" y="1202903"/>
            <a:ext cx="1628616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線上研討會</a:t>
            </a:r>
            <a:endParaRPr lang="en-US" altLang="zh-TW" sz="20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Webinar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  <p:grpSp>
        <p:nvGrpSpPr>
          <p:cNvPr id="81" name="Group 80"/>
          <p:cNvGrpSpPr/>
          <p:nvPr/>
        </p:nvGrpSpPr>
        <p:grpSpPr>
          <a:xfrm>
            <a:off x="587830" y="1324137"/>
            <a:ext cx="871989" cy="865148"/>
            <a:chOff x="4535154" y="2275352"/>
            <a:chExt cx="1488830" cy="1488831"/>
          </a:xfrm>
        </p:grpSpPr>
        <p:sp>
          <p:nvSpPr>
            <p:cNvPr id="82" name="Oval 81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83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prstClr val="black"/>
                </a:solidFill>
                <a:ea typeface="Apple LiGothic" pitchFamily="2" charset="-120"/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1641266" y="1315178"/>
            <a:ext cx="871989" cy="865148"/>
            <a:chOff x="6333788" y="2259934"/>
            <a:chExt cx="1488830" cy="1488831"/>
          </a:xfrm>
        </p:grpSpPr>
        <p:sp>
          <p:nvSpPr>
            <p:cNvPr id="85" name="Oval 84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sp>
          <p:nvSpPr>
            <p:cNvPr id="86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solidFill>
                  <a:prstClr val="black"/>
                </a:solidFill>
                <a:ea typeface="Apple LiGothic" pitchFamily="2" charset="-120"/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2732957" y="1315310"/>
            <a:ext cx="871989" cy="865148"/>
            <a:chOff x="8197738" y="2260161"/>
            <a:chExt cx="1488830" cy="1488831"/>
          </a:xfrm>
        </p:grpSpPr>
        <p:sp>
          <p:nvSpPr>
            <p:cNvPr id="88" name="Oval 87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grpSp>
          <p:nvGrpSpPr>
            <p:cNvPr id="89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90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1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2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3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4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5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6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7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8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99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0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1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3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  <p:grpSp>
        <p:nvGrpSpPr>
          <p:cNvPr id="104" name="Group 103"/>
          <p:cNvGrpSpPr/>
          <p:nvPr/>
        </p:nvGrpSpPr>
        <p:grpSpPr>
          <a:xfrm>
            <a:off x="3778193" y="1804448"/>
            <a:ext cx="871989" cy="865148"/>
            <a:chOff x="10029029" y="2247571"/>
            <a:chExt cx="1488830" cy="1488831"/>
          </a:xfrm>
        </p:grpSpPr>
        <p:sp>
          <p:nvSpPr>
            <p:cNvPr id="105" name="Oval 104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ea typeface="Apple LiGothic" pitchFamily="2" charset="-120"/>
              </a:endParaRPr>
            </a:p>
          </p:txBody>
        </p:sp>
        <p:grpSp>
          <p:nvGrpSpPr>
            <p:cNvPr id="106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07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8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09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0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1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2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3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4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5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6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7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8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19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0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1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2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3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4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5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6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  <p:sp>
            <p:nvSpPr>
              <p:cNvPr id="127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2000">
                  <a:solidFill>
                    <a:prstClr val="black"/>
                  </a:solidFill>
                  <a:ea typeface="Apple LiGothic" pitchFamily="2" charset="-120"/>
                </a:endParaRPr>
              </a:p>
            </p:txBody>
          </p:sp>
        </p:grpSp>
      </p:grpSp>
      <p:sp>
        <p:nvSpPr>
          <p:cNvPr id="128" name="Rectangle 127"/>
          <p:cNvSpPr/>
          <p:nvPr/>
        </p:nvSpPr>
        <p:spPr>
          <a:xfrm>
            <a:off x="-56964" y="3028534"/>
            <a:ext cx="1637181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>
              <a:defRPr/>
            </a:pPr>
            <a:r>
              <a:rPr lang="zh-TW" altLang="en-US" sz="2000" dirty="0">
                <a:solidFill>
                  <a:prstClr val="white"/>
                </a:solidFill>
                <a:ea typeface="Apple LiGothic" pitchFamily="2" charset="-120"/>
              </a:rPr>
              <a:t>約見成功</a:t>
            </a:r>
            <a:endParaRPr lang="en-US" altLang="zh-TW" sz="2000" dirty="0">
              <a:solidFill>
                <a:prstClr val="white"/>
              </a:solidFill>
              <a:ea typeface="Apple LiGothic" pitchFamily="2" charset="-120"/>
            </a:endParaRPr>
          </a:p>
          <a:p>
            <a:pPr algn="r">
              <a:defRPr/>
            </a:pPr>
            <a:r>
              <a:rPr lang="zh-TW" altLang="en-US" sz="2000" dirty="0">
                <a:solidFill>
                  <a:prstClr val="white"/>
                </a:solidFill>
                <a:ea typeface="Apple LiGothic" pitchFamily="2" charset="-120"/>
              </a:rPr>
              <a:t>超連鎖™店主</a:t>
            </a:r>
            <a:endParaRPr lang="zh-TW" altLang="en-US" sz="2000" dirty="0">
              <a:solidFill>
                <a:prstClr val="white"/>
              </a:solidFill>
              <a:ea typeface="Apple LiGothic" pitchFamily="2" charset="-120"/>
            </a:endParaRPr>
          </a:p>
          <a:p>
            <a:pPr algn="r">
              <a:defRPr/>
            </a:pPr>
            <a:endParaRPr lang="en-US" sz="2000" dirty="0"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129" name="Text Box 28"/>
          <p:cNvSpPr txBox="1">
            <a:spLocks noChangeArrowheads="1"/>
          </p:cNvSpPr>
          <p:nvPr/>
        </p:nvSpPr>
        <p:spPr bwMode="auto">
          <a:xfrm>
            <a:off x="3680545" y="2946257"/>
            <a:ext cx="1607846" cy="19312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68580" tIns="34290" rIns="68580" bIns="34290">
            <a:spAutoFit/>
            <a:flatTx/>
          </a:bodyPr>
          <a:lstStyle/>
          <a:p>
            <a:pPr algn="ctr">
              <a:defRPr/>
            </a:pPr>
            <a:r>
              <a:rPr lang="zh-TW" alt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超</a:t>
            </a:r>
            <a:r>
              <a:rPr lang="zh-TW" alt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連</a:t>
            </a:r>
            <a:r>
              <a:rPr lang="zh-TW" alt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鎖™事</a:t>
            </a:r>
            <a:r>
              <a:rPr lang="zh-TW" alt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業</a:t>
            </a:r>
          </a:p>
          <a:p>
            <a:pPr algn="ctr">
              <a:defRPr/>
            </a:pPr>
            <a:r>
              <a:rPr lang="zh-TW" alt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簡報會</a:t>
            </a:r>
            <a:endParaRPr lang="en-US" altLang="zh-TW" sz="2000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  <a:ea typeface="Apple LiGothic" pitchFamily="2" charset="-120"/>
            </a:endParaRPr>
          </a:p>
          <a:p>
            <a:pPr algn="ctr">
              <a:defRPr/>
            </a:pPr>
            <a:r>
              <a:rPr lang="en-US" sz="2000" dirty="0" err="1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UnFranchise</a:t>
            </a:r>
            <a:r>
              <a:rPr lang="en-US" sz="2100" dirty="0">
                <a:ln w="3175">
                  <a:noFill/>
                </a:ln>
                <a:solidFill>
                  <a:srgbClr val="00A9FC"/>
                </a:solidFill>
                <a:ea typeface="Apple LiGothic" pitchFamily="2" charset="-120"/>
              </a:rPr>
              <a:t>™</a:t>
            </a:r>
            <a:r>
              <a:rPr 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 </a:t>
            </a:r>
            <a:r>
              <a:rPr 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Business </a:t>
            </a:r>
            <a:r>
              <a:rPr lang="en-US" sz="2000" dirty="0">
                <a:ln w="3175">
                  <a:solidFill>
                    <a:srgbClr val="00A9FC"/>
                  </a:solidFill>
                </a:ln>
                <a:solidFill>
                  <a:srgbClr val="00A9FC"/>
                </a:solidFill>
                <a:ea typeface="Apple LiGothic" pitchFamily="2" charset="-120"/>
              </a:rPr>
              <a:t>Presentation</a:t>
            </a:r>
            <a:endParaRPr lang="zh-TW" altLang="en-US" sz="2000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  <a:ea typeface="Apple LiGothic" pitchFamily="2" charset="-120"/>
            </a:endParaRPr>
          </a:p>
          <a:p>
            <a:pPr algn="ctr">
              <a:defRPr/>
            </a:pPr>
            <a:endParaRPr lang="en-US" sz="2000" dirty="0">
              <a:ln w="3175">
                <a:solidFill>
                  <a:srgbClr val="00A9FC"/>
                </a:solidFill>
              </a:ln>
              <a:solidFill>
                <a:srgbClr val="00A9FC"/>
              </a:solidFill>
              <a:ea typeface="Apple LiGothic" pitchFamily="2" charset="-120"/>
            </a:endParaRPr>
          </a:p>
        </p:txBody>
      </p:sp>
      <p:cxnSp>
        <p:nvCxnSpPr>
          <p:cNvPr id="130" name="Elbow Connector 129"/>
          <p:cNvCxnSpPr>
            <a:stCxn id="82" idx="4"/>
            <a:endCxn id="75" idx="0"/>
          </p:cNvCxnSpPr>
          <p:nvPr/>
        </p:nvCxnSpPr>
        <p:spPr>
          <a:xfrm rot="16200000" flipH="1">
            <a:off x="1413861" y="1799248"/>
            <a:ext cx="789416" cy="1569490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Elbow Connector 130"/>
          <p:cNvCxnSpPr>
            <a:stCxn id="85" idx="4"/>
            <a:endCxn id="75" idx="0"/>
          </p:cNvCxnSpPr>
          <p:nvPr/>
        </p:nvCxnSpPr>
        <p:spPr>
          <a:xfrm rot="16200000" flipH="1">
            <a:off x="1936100" y="2321487"/>
            <a:ext cx="798375" cy="516053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Elbow Connector 131"/>
          <p:cNvCxnSpPr>
            <a:stCxn id="88" idx="4"/>
            <a:endCxn id="75" idx="0"/>
          </p:cNvCxnSpPr>
          <p:nvPr/>
        </p:nvCxnSpPr>
        <p:spPr>
          <a:xfrm rot="5400000">
            <a:off x="2482012" y="2291761"/>
            <a:ext cx="798243" cy="575638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Elbow Connector 132"/>
          <p:cNvCxnSpPr>
            <a:stCxn id="105" idx="4"/>
            <a:endCxn id="75" idx="0"/>
          </p:cNvCxnSpPr>
          <p:nvPr/>
        </p:nvCxnSpPr>
        <p:spPr>
          <a:xfrm rot="5400000">
            <a:off x="3249198" y="2013712"/>
            <a:ext cx="309105" cy="1620873"/>
          </a:xfrm>
          <a:prstGeom prst="bentConnector3">
            <a:avLst/>
          </a:prstGeom>
          <a:ln>
            <a:solidFill>
              <a:schemeClr val="bg1">
                <a:lumMod val="9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4" name="Picture 1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92"/>
          <a:stretch/>
        </p:blipFill>
        <p:spPr>
          <a:xfrm>
            <a:off x="5805410" y="1265110"/>
            <a:ext cx="2762081" cy="1398920"/>
          </a:xfrm>
          <a:prstGeom prst="rect">
            <a:avLst/>
          </a:prstGeom>
        </p:spPr>
      </p:pic>
      <p:sp>
        <p:nvSpPr>
          <p:cNvPr id="136" name="Rectangle 135"/>
          <p:cNvSpPr/>
          <p:nvPr/>
        </p:nvSpPr>
        <p:spPr>
          <a:xfrm>
            <a:off x="5842937" y="2824149"/>
            <a:ext cx="2687026" cy="12700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000" dirty="0">
                <a:solidFill>
                  <a:prstClr val="white"/>
                </a:solidFill>
                <a:ea typeface="Apple LiGothic" pitchFamily="2" charset="-120"/>
              </a:rPr>
              <a:t>決定起步</a:t>
            </a:r>
            <a:r>
              <a:rPr lang="en-US" altLang="zh-TW" sz="2000" dirty="0">
                <a:solidFill>
                  <a:prstClr val="white"/>
                </a:solidFill>
                <a:ea typeface="Apple LiGothic" pitchFamily="2" charset="-120"/>
              </a:rPr>
              <a:t/>
            </a:r>
            <a:br>
              <a:rPr lang="en-US" altLang="zh-TW" sz="2000" dirty="0">
                <a:solidFill>
                  <a:prstClr val="white"/>
                </a:solidFill>
                <a:ea typeface="Apple LiGothic" pitchFamily="2" charset="-120"/>
              </a:rPr>
            </a:br>
            <a:r>
              <a:rPr lang="zh-TW" altLang="en-US" sz="2000" b="1" dirty="0">
                <a:solidFill>
                  <a:prstClr val="white"/>
                </a:solidFill>
                <a:ea typeface="Apple LiGothic" pitchFamily="2" charset="-120"/>
              </a:rPr>
              <a:t>或者</a:t>
            </a:r>
            <a:r>
              <a:rPr lang="zh-TW" altLang="en-US" sz="2000" dirty="0">
                <a:solidFill>
                  <a:prstClr val="white"/>
                </a:solidFill>
                <a:ea typeface="Apple LiGothic" pitchFamily="2" charset="-120"/>
              </a:rPr>
              <a:t>回答問題</a:t>
            </a:r>
            <a:endParaRPr lang="en-US" altLang="zh-TW" sz="2000" dirty="0">
              <a:solidFill>
                <a:prstClr val="white"/>
              </a:solidFill>
              <a:ea typeface="Apple LiGothic" pitchFamily="2" charset="-120"/>
            </a:endParaRPr>
          </a:p>
          <a:p>
            <a:pPr algn="ctr"/>
            <a:r>
              <a:rPr lang="en-US" sz="1500" dirty="0">
                <a:solidFill>
                  <a:prstClr val="white"/>
                </a:solidFill>
                <a:ea typeface="Apple LiGothic" pitchFamily="2" charset="-120"/>
              </a:rPr>
              <a:t>Decision to get started </a:t>
            </a:r>
            <a:br>
              <a:rPr lang="en-US" sz="1500" dirty="0">
                <a:solidFill>
                  <a:prstClr val="white"/>
                </a:solidFill>
                <a:ea typeface="Apple LiGothic" pitchFamily="2" charset="-120"/>
              </a:rPr>
            </a:br>
            <a:r>
              <a:rPr lang="en-US" sz="1500" dirty="0">
                <a:solidFill>
                  <a:prstClr val="white"/>
                </a:solidFill>
                <a:ea typeface="Apple LiGothic" pitchFamily="2" charset="-120"/>
              </a:rPr>
              <a:t>OR answer </a:t>
            </a:r>
            <a:r>
              <a:rPr lang="en-US" sz="1500" dirty="0">
                <a:solidFill>
                  <a:prstClr val="white"/>
                </a:solidFill>
                <a:ea typeface="Apple LiGothic" pitchFamily="2" charset="-120"/>
              </a:rPr>
              <a:t>questions</a:t>
            </a:r>
            <a:endParaRPr lang="en-US" sz="1500" dirty="0"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ea typeface="Apple LiGothic" pitchFamily="2" charset="-12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366995" y="4381822"/>
            <a:ext cx="2160271" cy="7001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spcBef>
                <a:spcPct val="0"/>
              </a:spcBef>
            </a:pPr>
            <a:r>
              <a:rPr lang="zh-TW" altLang="en-US" sz="2000" b="1" cap="all" dirty="0">
                <a:solidFill>
                  <a:srgbClr val="FFBE00"/>
                </a:solidFill>
                <a:ea typeface="Apple LiGothic" pitchFamily="2" charset="-120"/>
                <a:cs typeface="Arial" panose="020B0604020202020204" pitchFamily="34" charset="0"/>
              </a:rPr>
              <a:t>預</a:t>
            </a:r>
            <a:r>
              <a:rPr lang="zh-TW" altLang="en-US" sz="2000" b="1" cap="all" dirty="0">
                <a:solidFill>
                  <a:srgbClr val="FFBE00"/>
                </a:solidFill>
                <a:ea typeface="Apple LiGothic" pitchFamily="2" charset="-120"/>
                <a:cs typeface="Arial" panose="020B0604020202020204" pitchFamily="34" charset="0"/>
              </a:rPr>
              <a:t>約下次會</a:t>
            </a:r>
            <a:r>
              <a:rPr lang="zh-TW" altLang="en-US" sz="2000" b="1" cap="all" dirty="0">
                <a:solidFill>
                  <a:srgbClr val="FFBE00"/>
                </a:solidFill>
                <a:ea typeface="Apple LiGothic" pitchFamily="2" charset="-120"/>
                <a:cs typeface="Arial" panose="020B0604020202020204" pitchFamily="34" charset="0"/>
              </a:rPr>
              <a:t>面</a:t>
            </a:r>
            <a:endParaRPr lang="en-US" altLang="zh-TW" sz="2000" b="1" cap="all" dirty="0">
              <a:solidFill>
                <a:srgbClr val="FFBE00"/>
              </a:solidFill>
              <a:ea typeface="Apple LiGothic" pitchFamily="2" charset="-12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2100" b="1" cap="all" dirty="0">
                <a:solidFill>
                  <a:srgbClr val="FFBE00"/>
                </a:solidFill>
                <a:ea typeface="Apple LiGothic" pitchFamily="2" charset="-120"/>
                <a:cs typeface="Arial" panose="020B0604020202020204" pitchFamily="34" charset="0"/>
              </a:rPr>
              <a:t>FOLLOW Up Appt</a:t>
            </a:r>
            <a:r>
              <a:rPr lang="en-US" altLang="en-US" sz="2100" b="1" cap="all" dirty="0">
                <a:solidFill>
                  <a:srgbClr val="FFBE00"/>
                </a:solidFill>
                <a:ea typeface="Apple LiGothic" pitchFamily="2" charset="-120"/>
                <a:cs typeface="Arial" panose="020B0604020202020204" pitchFamily="34" charset="0"/>
              </a:rPr>
              <a:t>.</a:t>
            </a:r>
            <a:endParaRPr lang="en-US" altLang="en-US" sz="2100" b="1" cap="all" dirty="0">
              <a:solidFill>
                <a:srgbClr val="FFBE00"/>
              </a:solidFill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138" name="Isosceles Triangle 137"/>
          <p:cNvSpPr/>
          <p:nvPr/>
        </p:nvSpPr>
        <p:spPr>
          <a:xfrm flipV="1">
            <a:off x="6900701" y="4094189"/>
            <a:ext cx="571500" cy="272562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000">
              <a:solidFill>
                <a:prstClr val="white"/>
              </a:solidFill>
              <a:ea typeface="Apple LiGothic" pitchFamily="2" charset="-120"/>
            </a:endParaRPr>
          </a:p>
        </p:txBody>
      </p:sp>
      <p:cxnSp>
        <p:nvCxnSpPr>
          <p:cNvPr id="139" name="Elbow Connector 138"/>
          <p:cNvCxnSpPr>
            <a:stCxn id="129" idx="3"/>
          </p:cNvCxnSpPr>
          <p:nvPr/>
        </p:nvCxnSpPr>
        <p:spPr>
          <a:xfrm flipV="1">
            <a:off x="5288391" y="1003500"/>
            <a:ext cx="569665" cy="2908406"/>
          </a:xfrm>
          <a:prstGeom prst="bentConnector2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Rectangle 139"/>
          <p:cNvSpPr/>
          <p:nvPr/>
        </p:nvSpPr>
        <p:spPr>
          <a:xfrm>
            <a:off x="296156" y="3666243"/>
            <a:ext cx="1170845" cy="93102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r" defTabSz="685800">
              <a:defRPr/>
            </a:pPr>
            <a:r>
              <a:rPr lang="en-US" dirty="0">
                <a:solidFill>
                  <a:prstClr val="white"/>
                </a:solidFill>
                <a:ea typeface="Apple LiGothic" pitchFamily="2" charset="-120"/>
              </a:rPr>
              <a:t>Meet </a:t>
            </a:r>
            <a:br>
              <a:rPr lang="en-US" dirty="0">
                <a:solidFill>
                  <a:prstClr val="white"/>
                </a:solidFill>
                <a:ea typeface="Apple LiGothic" pitchFamily="2" charset="-120"/>
              </a:rPr>
            </a:br>
            <a:r>
              <a:rPr lang="en-US" dirty="0">
                <a:solidFill>
                  <a:prstClr val="white"/>
                </a:solidFill>
                <a:ea typeface="Apple LiGothic" pitchFamily="2" charset="-120"/>
              </a:rPr>
              <a:t>Successful </a:t>
            </a:r>
            <a:br>
              <a:rPr lang="en-US" dirty="0">
                <a:solidFill>
                  <a:prstClr val="white"/>
                </a:solidFill>
                <a:ea typeface="Apple LiGothic" pitchFamily="2" charset="-120"/>
              </a:rPr>
            </a:br>
            <a:r>
              <a:rPr lang="en-US" dirty="0" err="1">
                <a:solidFill>
                  <a:prstClr val="white"/>
                </a:solidFill>
                <a:ea typeface="Apple LiGothic" pitchFamily="2" charset="-120"/>
              </a:rPr>
              <a:t>UnFranchise</a:t>
            </a:r>
            <a:r>
              <a:rPr lang="en-US" dirty="0">
                <a:solidFill>
                  <a:prstClr val="white"/>
                </a:solidFill>
                <a:ea typeface="Apple LiGothic" pitchFamily="2" charset="-120"/>
              </a:rPr>
              <a:t>™ </a:t>
            </a:r>
            <a:r>
              <a:rPr lang="en-US" dirty="0">
                <a:solidFill>
                  <a:prstClr val="white"/>
                </a:solidFill>
                <a:ea typeface="Apple LiGothic" pitchFamily="2" charset="-120"/>
              </a:rPr>
              <a:t>Owners</a:t>
            </a:r>
          </a:p>
        </p:txBody>
      </p:sp>
      <p:sp>
        <p:nvSpPr>
          <p:cNvPr id="150" name="Text Box 28"/>
          <p:cNvSpPr txBox="1">
            <a:spLocks noChangeArrowheads="1"/>
          </p:cNvSpPr>
          <p:nvPr/>
        </p:nvSpPr>
        <p:spPr bwMode="auto">
          <a:xfrm>
            <a:off x="5557676" y="499021"/>
            <a:ext cx="3257550" cy="80791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68580" tIns="34290" rIns="68580" bIns="34290">
            <a:spAutoFit/>
            <a:flatTx/>
          </a:bodyPr>
          <a:lstStyle/>
          <a:p>
            <a:pPr algn="ctr">
              <a:defRPr/>
            </a:pPr>
            <a:r>
              <a:rPr lang="zh-TW" altLang="en-US" sz="2700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ea typeface="Apple LiGothic" pitchFamily="2" charset="-120"/>
              </a:rPr>
              <a:t>會後會</a:t>
            </a:r>
            <a:endParaRPr lang="en-US" altLang="zh-TW" sz="2700" dirty="0">
              <a:ln w="3175">
                <a:solidFill>
                  <a:srgbClr val="FE4020"/>
                </a:solidFill>
              </a:ln>
              <a:solidFill>
                <a:srgbClr val="FE4020"/>
              </a:solidFill>
              <a:ea typeface="Apple LiGothic" pitchFamily="2" charset="-120"/>
            </a:endParaRPr>
          </a:p>
          <a:p>
            <a:pPr algn="ctr">
              <a:defRPr/>
            </a:pPr>
            <a:r>
              <a:rPr lang="en-US" sz="2000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ea typeface="Apple LiGothic" pitchFamily="2" charset="-120"/>
              </a:rPr>
              <a:t>MEETING AFTER </a:t>
            </a:r>
            <a:r>
              <a:rPr lang="en-US" sz="2000" dirty="0">
                <a:ln w="3175">
                  <a:solidFill>
                    <a:srgbClr val="FE4020"/>
                  </a:solidFill>
                </a:ln>
                <a:solidFill>
                  <a:srgbClr val="FE4020"/>
                </a:solidFill>
                <a:ea typeface="Apple LiGothic" pitchFamily="2" charset="-120"/>
              </a:rPr>
              <a:t>MEETING</a:t>
            </a:r>
            <a:endParaRPr lang="en-US" sz="2000" dirty="0">
              <a:ln w="3175">
                <a:solidFill>
                  <a:srgbClr val="FE4020"/>
                </a:solidFill>
              </a:ln>
              <a:solidFill>
                <a:srgbClr val="FE4020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0071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75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75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  <p:bldP spid="15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80000"/>
                    </a14:imgEffect>
                  </a14:imgLayer>
                </a14:imgProps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1" name="Straight Connector 70"/>
          <p:cNvCxnSpPr/>
          <p:nvPr/>
        </p:nvCxnSpPr>
        <p:spPr>
          <a:xfrm>
            <a:off x="4573115" y="3931997"/>
            <a:ext cx="217698" cy="36846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ounded Rectangle 71"/>
          <p:cNvSpPr/>
          <p:nvPr/>
        </p:nvSpPr>
        <p:spPr>
          <a:xfrm>
            <a:off x="2564946" y="2066024"/>
            <a:ext cx="2792327" cy="626088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b="1" dirty="0">
                <a:ea typeface="Apple LiGothic" pitchFamily="2" charset="-120"/>
                <a:cs typeface="Arial" panose="020B0604020202020204" pitchFamily="34" charset="0"/>
              </a:rPr>
              <a:t>超</a:t>
            </a:r>
            <a:r>
              <a:rPr lang="zh-TW" altLang="en-US" sz="2100" b="1" dirty="0">
                <a:ea typeface="Apple LiGothic" pitchFamily="2" charset="-120"/>
                <a:cs typeface="Arial" panose="020B0604020202020204" pitchFamily="34" charset="0"/>
              </a:rPr>
              <a:t>連</a:t>
            </a:r>
            <a:r>
              <a:rPr lang="zh-TW" altLang="en-US" sz="2100" b="1" dirty="0">
                <a:ea typeface="Apple LiGothic" pitchFamily="2" charset="-120"/>
                <a:cs typeface="Arial" panose="020B0604020202020204" pitchFamily="34" charset="0"/>
              </a:rPr>
              <a:t>鎖™事業</a:t>
            </a:r>
            <a:r>
              <a:rPr lang="zh-TW" altLang="en-US" sz="2100" b="1" dirty="0">
                <a:ea typeface="Apple LiGothic" pitchFamily="2" charset="-120"/>
                <a:cs typeface="Arial" panose="020B0604020202020204" pitchFamily="34" charset="0"/>
              </a:rPr>
              <a:t>簡報會</a:t>
            </a:r>
            <a:r>
              <a:rPr lang="zh-CN" altLang="en-US" sz="2100" b="1" dirty="0"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sz="2100" b="1" dirty="0">
                <a:ea typeface="Apple LiGothic" pitchFamily="2" charset="-120"/>
                <a:cs typeface="Arial" panose="020B0604020202020204" pitchFamily="34" charset="0"/>
              </a:rPr>
              <a:t>(UBP)</a:t>
            </a:r>
            <a:endParaRPr lang="en-US" sz="2100" b="1" dirty="0"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6218645" y="630904"/>
            <a:ext cx="2443162" cy="1944889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1800" b="1" dirty="0">
                <a:ea typeface="Apple LiGothic" pitchFamily="2" charset="-120"/>
              </a:rPr>
              <a:t>一般事業訓練</a:t>
            </a:r>
            <a:r>
              <a:rPr lang="zh-CN" altLang="en-US" sz="1800" b="1" dirty="0">
                <a:ea typeface="PMingLiU" panose="02020500000000000000" pitchFamily="18" charset="-120"/>
              </a:rPr>
              <a:t>，</a:t>
            </a:r>
            <a:r>
              <a:rPr lang="zh-TW" altLang="en-US" sz="1800" b="1" dirty="0">
                <a:ea typeface="Apple LiGothic" pitchFamily="2" charset="-120"/>
              </a:rPr>
              <a:t>包括新超連鎖™店主訓練</a:t>
            </a:r>
            <a:r>
              <a:rPr lang="zh-CN" altLang="en-US" sz="1800" b="1" dirty="0">
                <a:ea typeface="PMingLiU" panose="02020500000000000000" pitchFamily="18" charset="-120"/>
              </a:rPr>
              <a:t>、</a:t>
            </a:r>
            <a:r>
              <a:rPr lang="zh-TW" altLang="en-US" sz="1800" b="1" dirty="0">
                <a:ea typeface="Apple LiGothic" pitchFamily="2" charset="-120"/>
              </a:rPr>
              <a:t>成功五要</a:t>
            </a:r>
            <a:r>
              <a:rPr lang="zh-TW" altLang="en-US" sz="1800" b="1" dirty="0">
                <a:ea typeface="Apple LiGothic" pitchFamily="2" charset="-120"/>
              </a:rPr>
              <a:t>訣訓練及</a:t>
            </a:r>
            <a:endParaRPr lang="en-US" altLang="zh-TW" sz="1800" b="1" dirty="0">
              <a:ea typeface="Apple LiGothic" pitchFamily="2" charset="-120"/>
            </a:endParaRPr>
          </a:p>
          <a:p>
            <a:pPr algn="ctr"/>
            <a:r>
              <a:rPr lang="zh-TW" altLang="en-US" sz="1800" b="1" dirty="0">
                <a:ea typeface="Apple LiGothic" pitchFamily="2" charset="-120"/>
              </a:rPr>
              <a:t>授證經理級訓練</a:t>
            </a:r>
            <a:endParaRPr lang="en-US" altLang="zh-TW" sz="1800" b="1" dirty="0">
              <a:ea typeface="Apple LiGothic" pitchFamily="2" charset="-120"/>
            </a:endParaRPr>
          </a:p>
          <a:p>
            <a:pPr algn="ctr"/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General Business Trainings</a:t>
            </a:r>
            <a:b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</a:b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NUOT, Basic 5, </a:t>
            </a: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ECCT</a:t>
            </a:r>
            <a:endParaRPr lang="en-US" sz="1500" b="1" dirty="0">
              <a:solidFill>
                <a:prstClr val="white"/>
              </a:solidFill>
              <a:ea typeface="Apple LiGothic" pitchFamily="2" charset="-120"/>
            </a:endParaRPr>
          </a:p>
        </p:txBody>
      </p:sp>
      <p:sp>
        <p:nvSpPr>
          <p:cNvPr id="74" name="Rounded Rectangle 73"/>
          <p:cNvSpPr/>
          <p:nvPr/>
        </p:nvSpPr>
        <p:spPr>
          <a:xfrm>
            <a:off x="6360525" y="2645402"/>
            <a:ext cx="2602172" cy="165505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zh-TW" altLang="en-US" sz="1800" b="1" dirty="0">
                <a:ea typeface="Apple LiGothic" pitchFamily="2" charset="-120"/>
                <a:cs typeface="Arial" panose="020B0604020202020204" pitchFamily="34" charset="0"/>
              </a:rPr>
              <a:t>美安大</a:t>
            </a:r>
            <a:r>
              <a:rPr lang="zh-TW" altLang="en-US" sz="1800" b="1" dirty="0">
                <a:ea typeface="Apple LiGothic" pitchFamily="2" charset="-120"/>
                <a:cs typeface="Arial" panose="020B0604020202020204" pitchFamily="34" charset="0"/>
              </a:rPr>
              <a:t>學主修課訓練</a:t>
            </a:r>
            <a:r>
              <a:rPr lang="zh-CN" altLang="en-US" sz="1800" b="1" dirty="0">
                <a:ea typeface="PMingLiU" panose="02020500000000000000" pitchFamily="18" charset="-120"/>
                <a:cs typeface="Arial" panose="020B0604020202020204" pitchFamily="34" charset="0"/>
              </a:rPr>
              <a:t>，</a:t>
            </a:r>
            <a:r>
              <a:rPr lang="zh-TW" altLang="en-US" sz="1800" b="1" dirty="0">
                <a:ea typeface="Apple LiGothic" pitchFamily="2" charset="-120"/>
                <a:cs typeface="Arial" panose="020B0604020202020204" pitchFamily="34" charset="0"/>
              </a:rPr>
              <a:t>包括</a:t>
            </a:r>
            <a:r>
              <a:rPr lang="en-US" altLang="zh-TW" sz="1800" b="1" dirty="0">
                <a:ea typeface="Apple LiGothic" pitchFamily="2" charset="-120"/>
                <a:cs typeface="Arial" panose="020B0604020202020204" pitchFamily="34" charset="0"/>
              </a:rPr>
              <a:t>TLS</a:t>
            </a:r>
            <a:r>
              <a:rPr lang="zh-CN" altLang="en-US" sz="1800" b="1" dirty="0">
                <a:ea typeface="PMingLiU" panose="02020500000000000000" pitchFamily="18" charset="-120"/>
                <a:cs typeface="Arial" panose="020B0604020202020204" pitchFamily="34" charset="0"/>
              </a:rPr>
              <a:t>、</a:t>
            </a:r>
            <a:r>
              <a:rPr lang="en-US" altLang="zh-TW" sz="1800" b="1" dirty="0">
                <a:ea typeface="Apple LiGothic" pitchFamily="2" charset="-120"/>
                <a:cs typeface="Arial" panose="020B0604020202020204" pitchFamily="34" charset="0"/>
              </a:rPr>
              <a:t>Motives</a:t>
            </a:r>
            <a:r>
              <a:rPr lang="zh-CN" altLang="en-US" sz="1800" b="1" dirty="0">
                <a:ea typeface="PMingLiU" panose="02020500000000000000" pitchFamily="18" charset="-120"/>
                <a:cs typeface="Arial" panose="020B0604020202020204" pitchFamily="34" charset="0"/>
              </a:rPr>
              <a:t>、</a:t>
            </a:r>
            <a:r>
              <a:rPr lang="zh-TW" altLang="en-US" sz="1800" b="1" dirty="0">
                <a:ea typeface="Apple LiGothic" pitchFamily="2" charset="-120"/>
                <a:cs typeface="Arial" panose="020B0604020202020204" pitchFamily="34" charset="0"/>
              </a:rPr>
              <a:t>網路中心等</a:t>
            </a:r>
            <a:endParaRPr lang="en-US" altLang="zh-TW" sz="1800" b="1" dirty="0">
              <a:ea typeface="Apple LiGothic" pitchFamily="2" charset="-120"/>
              <a:cs typeface="Arial" panose="020B0604020202020204" pitchFamily="34" charset="0"/>
            </a:endParaRPr>
          </a:p>
          <a:p>
            <a:pPr defTabSz="685800"/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University </a:t>
            </a: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Specific</a:t>
            </a:r>
            <a:r>
              <a:rPr lang="zh-TW" altLang="en-US" sz="1500" b="1" dirty="0">
                <a:solidFill>
                  <a:prstClr val="white"/>
                </a:solidFill>
                <a:ea typeface="Apple LiGothic" pitchFamily="2" charset="-120"/>
              </a:rPr>
              <a:t> </a:t>
            </a: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Trainings</a:t>
            </a:r>
            <a:endParaRPr lang="en-US" sz="1500" b="1" dirty="0">
              <a:solidFill>
                <a:prstClr val="white"/>
              </a:solidFill>
              <a:ea typeface="Apple LiGothic" pitchFamily="2" charset="-120"/>
            </a:endParaRPr>
          </a:p>
          <a:p>
            <a:pPr defTabSz="685800"/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TLS, Motives, </a:t>
            </a:r>
            <a:r>
              <a:rPr lang="en-US" sz="1500" b="1" dirty="0" err="1">
                <a:solidFill>
                  <a:prstClr val="white"/>
                </a:solidFill>
                <a:ea typeface="Apple LiGothic" pitchFamily="2" charset="-120"/>
              </a:rPr>
              <a:t>WebCenter</a:t>
            </a: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, </a:t>
            </a:r>
            <a:r>
              <a:rPr lang="en-US" sz="1500" b="1" dirty="0" err="1">
                <a:solidFill>
                  <a:prstClr val="white"/>
                </a:solidFill>
                <a:ea typeface="Apple LiGothic" pitchFamily="2" charset="-120"/>
              </a:rPr>
              <a:t>nutraMetrix</a:t>
            </a:r>
            <a:r>
              <a:rPr lang="en-US" sz="1500" b="1" dirty="0">
                <a:solidFill>
                  <a:prstClr val="white"/>
                </a:solidFill>
                <a:ea typeface="Apple LiGothic" pitchFamily="2" charset="-120"/>
              </a:rPr>
              <a:t>, </a:t>
            </a:r>
            <a:r>
              <a:rPr lang="en-US" sz="1500" b="1" dirty="0" err="1">
                <a:solidFill>
                  <a:prstClr val="white"/>
                </a:solidFill>
                <a:ea typeface="Apple LiGothic" pitchFamily="2" charset="-120"/>
              </a:rPr>
              <a:t>etc</a:t>
            </a:r>
            <a:endParaRPr lang="en-US" sz="1500" b="1" dirty="0">
              <a:ea typeface="Apple LiGothic" pitchFamily="2" charset="-120"/>
              <a:cs typeface="Arial" panose="020B0604020202020204" pitchFamily="34" charset="0"/>
            </a:endParaRPr>
          </a:p>
        </p:txBody>
      </p:sp>
      <p:sp>
        <p:nvSpPr>
          <p:cNvPr id="75" name="Rounded Rectangle 74"/>
          <p:cNvSpPr/>
          <p:nvPr/>
        </p:nvSpPr>
        <p:spPr>
          <a:xfrm>
            <a:off x="2771581" y="2859663"/>
            <a:ext cx="2379065" cy="51064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a typeface="Apple LiGothic" pitchFamily="2" charset="-120"/>
              </a:rPr>
              <a:t>本地研討會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ea typeface="Apple LiGothic" pitchFamily="2" charset="-120"/>
            </a:endParaRPr>
          </a:p>
          <a:p>
            <a:pPr algn="ctr"/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Local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Seminars</a:t>
            </a:r>
            <a:endParaRPr lang="en-US" sz="15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sp>
        <p:nvSpPr>
          <p:cNvPr id="76" name="Rounded Rectangle 75"/>
          <p:cNvSpPr/>
          <p:nvPr/>
        </p:nvSpPr>
        <p:spPr>
          <a:xfrm>
            <a:off x="2771581" y="3428167"/>
            <a:ext cx="2379065" cy="516660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a typeface="Apple LiGothic" pitchFamily="2" charset="-120"/>
              </a:rPr>
              <a:t>香港年</a:t>
            </a:r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a typeface="Apple LiGothic" pitchFamily="2" charset="-120"/>
              </a:rPr>
              <a:t>會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ea typeface="Apple LiGothic" pitchFamily="2" charset="-120"/>
            </a:endParaRPr>
          </a:p>
          <a:p>
            <a:pPr algn="ctr"/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Regional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Convention</a:t>
            </a:r>
            <a:endParaRPr lang="en-US" sz="15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sp>
        <p:nvSpPr>
          <p:cNvPr id="77" name="Rounded Rectangle 76"/>
          <p:cNvSpPr/>
          <p:nvPr/>
        </p:nvSpPr>
        <p:spPr>
          <a:xfrm>
            <a:off x="4101772" y="4122642"/>
            <a:ext cx="2379056" cy="519455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a typeface="Apple LiGothic" pitchFamily="2" charset="-120"/>
              </a:rPr>
              <a:t>世界大會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ea typeface="Apple LiGothic" pitchFamily="2" charset="-120"/>
            </a:endParaRPr>
          </a:p>
          <a:p>
            <a:pPr algn="ctr"/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World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Conference</a:t>
            </a:r>
            <a:endParaRPr lang="en-US" sz="15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2099518" y="518352"/>
            <a:ext cx="517566" cy="513506"/>
            <a:chOff x="4535154" y="2275352"/>
            <a:chExt cx="1488830" cy="1488831"/>
          </a:xfrm>
        </p:grpSpPr>
        <p:sp>
          <p:nvSpPr>
            <p:cNvPr id="80" name="Oval 79"/>
            <p:cNvSpPr/>
            <p:nvPr/>
          </p:nvSpPr>
          <p:spPr>
            <a:xfrm>
              <a:off x="4535154" y="2275352"/>
              <a:ext cx="1488830" cy="1488831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Apple LiGothic" pitchFamily="2" charset="-120"/>
              </a:endParaRPr>
            </a:p>
          </p:txBody>
        </p:sp>
        <p:sp>
          <p:nvSpPr>
            <p:cNvPr id="81" name="Freeform 18"/>
            <p:cNvSpPr>
              <a:spLocks noEditPoints="1"/>
            </p:cNvSpPr>
            <p:nvPr/>
          </p:nvSpPr>
          <p:spPr bwMode="auto">
            <a:xfrm rot="5400000">
              <a:off x="4874757" y="2572092"/>
              <a:ext cx="809625" cy="895350"/>
            </a:xfrm>
            <a:custGeom>
              <a:avLst/>
              <a:gdLst>
                <a:gd name="T0" fmla="*/ 2246 w 3061"/>
                <a:gd name="T1" fmla="*/ 2460 h 3383"/>
                <a:gd name="T2" fmla="*/ 2079 w 3061"/>
                <a:gd name="T3" fmla="*/ 2703 h 3383"/>
                <a:gd name="T4" fmla="*/ 2115 w 3061"/>
                <a:gd name="T5" fmla="*/ 3006 h 3383"/>
                <a:gd name="T6" fmla="*/ 2335 w 3061"/>
                <a:gd name="T7" fmla="*/ 3201 h 3383"/>
                <a:gd name="T8" fmla="*/ 2640 w 3061"/>
                <a:gd name="T9" fmla="*/ 3201 h 3383"/>
                <a:gd name="T10" fmla="*/ 2859 w 3061"/>
                <a:gd name="T11" fmla="*/ 3006 h 3383"/>
                <a:gd name="T12" fmla="*/ 2895 w 3061"/>
                <a:gd name="T13" fmla="*/ 2703 h 3383"/>
                <a:gd name="T14" fmla="*/ 2727 w 3061"/>
                <a:gd name="T15" fmla="*/ 2460 h 3383"/>
                <a:gd name="T16" fmla="*/ 574 w 3061"/>
                <a:gd name="T17" fmla="*/ 1271 h 3383"/>
                <a:gd name="T18" fmla="*/ 294 w 3061"/>
                <a:gd name="T19" fmla="*/ 1377 h 3383"/>
                <a:gd name="T20" fmla="*/ 156 w 3061"/>
                <a:gd name="T21" fmla="*/ 1640 h 3383"/>
                <a:gd name="T22" fmla="*/ 228 w 3061"/>
                <a:gd name="T23" fmla="*/ 1935 h 3383"/>
                <a:gd name="T24" fmla="*/ 470 w 3061"/>
                <a:gd name="T25" fmla="*/ 2103 h 3383"/>
                <a:gd name="T26" fmla="*/ 772 w 3061"/>
                <a:gd name="T27" fmla="*/ 2066 h 3383"/>
                <a:gd name="T28" fmla="*/ 967 w 3061"/>
                <a:gd name="T29" fmla="*/ 1846 h 3383"/>
                <a:gd name="T30" fmla="*/ 967 w 3061"/>
                <a:gd name="T31" fmla="*/ 1541 h 3383"/>
                <a:gd name="T32" fmla="*/ 772 w 3061"/>
                <a:gd name="T33" fmla="*/ 1321 h 3383"/>
                <a:gd name="T34" fmla="*/ 2434 w 3061"/>
                <a:gd name="T35" fmla="*/ 160 h 3383"/>
                <a:gd name="T36" fmla="*/ 2172 w 3061"/>
                <a:gd name="T37" fmla="*/ 299 h 3383"/>
                <a:gd name="T38" fmla="*/ 2066 w 3061"/>
                <a:gd name="T39" fmla="*/ 579 h 3383"/>
                <a:gd name="T40" fmla="*/ 2172 w 3061"/>
                <a:gd name="T41" fmla="*/ 861 h 3383"/>
                <a:gd name="T42" fmla="*/ 2434 w 3061"/>
                <a:gd name="T43" fmla="*/ 999 h 3383"/>
                <a:gd name="T44" fmla="*/ 2727 w 3061"/>
                <a:gd name="T45" fmla="*/ 927 h 3383"/>
                <a:gd name="T46" fmla="*/ 2895 w 3061"/>
                <a:gd name="T47" fmla="*/ 684 h 3383"/>
                <a:gd name="T48" fmla="*/ 2859 w 3061"/>
                <a:gd name="T49" fmla="*/ 380 h 3383"/>
                <a:gd name="T50" fmla="*/ 2640 w 3061"/>
                <a:gd name="T51" fmla="*/ 185 h 3383"/>
                <a:gd name="T52" fmla="*/ 2603 w 3061"/>
                <a:gd name="T53" fmla="*/ 12 h 3383"/>
                <a:gd name="T54" fmla="*/ 2893 w 3061"/>
                <a:gd name="T55" fmla="*/ 169 h 3383"/>
                <a:gd name="T56" fmla="*/ 3050 w 3061"/>
                <a:gd name="T57" fmla="*/ 460 h 3383"/>
                <a:gd name="T58" fmla="*/ 3016 w 3061"/>
                <a:gd name="T59" fmla="*/ 800 h 3383"/>
                <a:gd name="T60" fmla="*/ 2807 w 3061"/>
                <a:gd name="T61" fmla="*/ 1054 h 3383"/>
                <a:gd name="T62" fmla="*/ 2487 w 3061"/>
                <a:gd name="T63" fmla="*/ 1152 h 3383"/>
                <a:gd name="T64" fmla="*/ 2158 w 3061"/>
                <a:gd name="T65" fmla="*/ 1046 h 3383"/>
                <a:gd name="T66" fmla="*/ 1138 w 3061"/>
                <a:gd name="T67" fmla="*/ 1579 h 3383"/>
                <a:gd name="T68" fmla="*/ 1106 w 3061"/>
                <a:gd name="T69" fmla="*/ 1912 h 3383"/>
                <a:gd name="T70" fmla="*/ 2257 w 3061"/>
                <a:gd name="T71" fmla="*/ 2280 h 3383"/>
                <a:gd name="T72" fmla="*/ 2603 w 3061"/>
                <a:gd name="T73" fmla="*/ 2242 h 3383"/>
                <a:gd name="T74" fmla="*/ 2893 w 3061"/>
                <a:gd name="T75" fmla="*/ 2399 h 3383"/>
                <a:gd name="T76" fmla="*/ 3050 w 3061"/>
                <a:gd name="T77" fmla="*/ 2691 h 3383"/>
                <a:gd name="T78" fmla="*/ 3016 w 3061"/>
                <a:gd name="T79" fmla="*/ 3032 h 3383"/>
                <a:gd name="T80" fmla="*/ 2807 w 3061"/>
                <a:gd name="T81" fmla="*/ 3284 h 3383"/>
                <a:gd name="T82" fmla="*/ 2487 w 3061"/>
                <a:gd name="T83" fmla="*/ 3383 h 3383"/>
                <a:gd name="T84" fmla="*/ 2166 w 3061"/>
                <a:gd name="T85" fmla="*/ 3284 h 3383"/>
                <a:gd name="T86" fmla="*/ 1958 w 3061"/>
                <a:gd name="T87" fmla="*/ 3032 h 3383"/>
                <a:gd name="T88" fmla="*/ 1920 w 3061"/>
                <a:gd name="T89" fmla="*/ 2716 h 3383"/>
                <a:gd name="T90" fmla="*/ 948 w 3061"/>
                <a:gd name="T91" fmla="*/ 2129 h 3383"/>
                <a:gd name="T92" fmla="*/ 634 w 3061"/>
                <a:gd name="T93" fmla="*/ 2266 h 3383"/>
                <a:gd name="T94" fmla="*/ 300 w 3061"/>
                <a:gd name="T95" fmla="*/ 2200 h 3383"/>
                <a:gd name="T96" fmla="*/ 70 w 3061"/>
                <a:gd name="T97" fmla="*/ 1968 h 3383"/>
                <a:gd name="T98" fmla="*/ 3 w 3061"/>
                <a:gd name="T99" fmla="*/ 1635 h 3383"/>
                <a:gd name="T100" fmla="*/ 131 w 3061"/>
                <a:gd name="T101" fmla="*/ 1327 h 3383"/>
                <a:gd name="T102" fmla="*/ 404 w 3061"/>
                <a:gd name="T103" fmla="*/ 1144 h 3383"/>
                <a:gd name="T104" fmla="*/ 749 w 3061"/>
                <a:gd name="T105" fmla="*/ 1145 h 3383"/>
                <a:gd name="T106" fmla="*/ 1026 w 3061"/>
                <a:gd name="T107" fmla="*/ 1341 h 3383"/>
                <a:gd name="T108" fmla="*/ 1913 w 3061"/>
                <a:gd name="T109" fmla="*/ 576 h 3383"/>
                <a:gd name="T110" fmla="*/ 2010 w 3061"/>
                <a:gd name="T111" fmla="*/ 254 h 3383"/>
                <a:gd name="T112" fmla="*/ 2263 w 3061"/>
                <a:gd name="T113" fmla="*/ 45 h 3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3061" h="3383">
                  <a:moveTo>
                    <a:pt x="2487" y="2385"/>
                  </a:moveTo>
                  <a:lnTo>
                    <a:pt x="2434" y="2388"/>
                  </a:lnTo>
                  <a:lnTo>
                    <a:pt x="2383" y="2397"/>
                  </a:lnTo>
                  <a:lnTo>
                    <a:pt x="2335" y="2413"/>
                  </a:lnTo>
                  <a:lnTo>
                    <a:pt x="2289" y="2434"/>
                  </a:lnTo>
                  <a:lnTo>
                    <a:pt x="2246" y="2460"/>
                  </a:lnTo>
                  <a:lnTo>
                    <a:pt x="2207" y="2491"/>
                  </a:lnTo>
                  <a:lnTo>
                    <a:pt x="2172" y="2526"/>
                  </a:lnTo>
                  <a:lnTo>
                    <a:pt x="2141" y="2565"/>
                  </a:lnTo>
                  <a:lnTo>
                    <a:pt x="2115" y="2608"/>
                  </a:lnTo>
                  <a:lnTo>
                    <a:pt x="2094" y="2654"/>
                  </a:lnTo>
                  <a:lnTo>
                    <a:pt x="2079" y="2703"/>
                  </a:lnTo>
                  <a:lnTo>
                    <a:pt x="2069" y="2753"/>
                  </a:lnTo>
                  <a:lnTo>
                    <a:pt x="2066" y="2807"/>
                  </a:lnTo>
                  <a:lnTo>
                    <a:pt x="2069" y="2860"/>
                  </a:lnTo>
                  <a:lnTo>
                    <a:pt x="2079" y="2912"/>
                  </a:lnTo>
                  <a:lnTo>
                    <a:pt x="2094" y="2960"/>
                  </a:lnTo>
                  <a:lnTo>
                    <a:pt x="2115" y="3006"/>
                  </a:lnTo>
                  <a:lnTo>
                    <a:pt x="2141" y="3049"/>
                  </a:lnTo>
                  <a:lnTo>
                    <a:pt x="2172" y="3087"/>
                  </a:lnTo>
                  <a:lnTo>
                    <a:pt x="2207" y="3123"/>
                  </a:lnTo>
                  <a:lnTo>
                    <a:pt x="2246" y="3154"/>
                  </a:lnTo>
                  <a:lnTo>
                    <a:pt x="2289" y="3180"/>
                  </a:lnTo>
                  <a:lnTo>
                    <a:pt x="2335" y="3201"/>
                  </a:lnTo>
                  <a:lnTo>
                    <a:pt x="2383" y="3216"/>
                  </a:lnTo>
                  <a:lnTo>
                    <a:pt x="2434" y="3226"/>
                  </a:lnTo>
                  <a:lnTo>
                    <a:pt x="2487" y="3230"/>
                  </a:lnTo>
                  <a:lnTo>
                    <a:pt x="2539" y="3226"/>
                  </a:lnTo>
                  <a:lnTo>
                    <a:pt x="2590" y="3216"/>
                  </a:lnTo>
                  <a:lnTo>
                    <a:pt x="2640" y="3201"/>
                  </a:lnTo>
                  <a:lnTo>
                    <a:pt x="2685" y="3180"/>
                  </a:lnTo>
                  <a:lnTo>
                    <a:pt x="2727" y="3154"/>
                  </a:lnTo>
                  <a:lnTo>
                    <a:pt x="2767" y="3123"/>
                  </a:lnTo>
                  <a:lnTo>
                    <a:pt x="2802" y="3087"/>
                  </a:lnTo>
                  <a:lnTo>
                    <a:pt x="2833" y="3049"/>
                  </a:lnTo>
                  <a:lnTo>
                    <a:pt x="2859" y="3006"/>
                  </a:lnTo>
                  <a:lnTo>
                    <a:pt x="2879" y="2960"/>
                  </a:lnTo>
                  <a:lnTo>
                    <a:pt x="2895" y="2912"/>
                  </a:lnTo>
                  <a:lnTo>
                    <a:pt x="2905" y="2860"/>
                  </a:lnTo>
                  <a:lnTo>
                    <a:pt x="2908" y="2807"/>
                  </a:lnTo>
                  <a:lnTo>
                    <a:pt x="2905" y="2753"/>
                  </a:lnTo>
                  <a:lnTo>
                    <a:pt x="2895" y="2703"/>
                  </a:lnTo>
                  <a:lnTo>
                    <a:pt x="2879" y="2654"/>
                  </a:lnTo>
                  <a:lnTo>
                    <a:pt x="2859" y="2608"/>
                  </a:lnTo>
                  <a:lnTo>
                    <a:pt x="2833" y="2565"/>
                  </a:lnTo>
                  <a:lnTo>
                    <a:pt x="2802" y="2526"/>
                  </a:lnTo>
                  <a:lnTo>
                    <a:pt x="2767" y="2491"/>
                  </a:lnTo>
                  <a:lnTo>
                    <a:pt x="2727" y="2460"/>
                  </a:lnTo>
                  <a:lnTo>
                    <a:pt x="2685" y="2434"/>
                  </a:lnTo>
                  <a:lnTo>
                    <a:pt x="2640" y="2413"/>
                  </a:lnTo>
                  <a:lnTo>
                    <a:pt x="2590" y="2397"/>
                  </a:lnTo>
                  <a:lnTo>
                    <a:pt x="2539" y="2388"/>
                  </a:lnTo>
                  <a:lnTo>
                    <a:pt x="2487" y="2385"/>
                  </a:lnTo>
                  <a:close/>
                  <a:moveTo>
                    <a:pt x="574" y="1271"/>
                  </a:moveTo>
                  <a:lnTo>
                    <a:pt x="522" y="1275"/>
                  </a:lnTo>
                  <a:lnTo>
                    <a:pt x="470" y="1284"/>
                  </a:lnTo>
                  <a:lnTo>
                    <a:pt x="421" y="1300"/>
                  </a:lnTo>
                  <a:lnTo>
                    <a:pt x="376" y="1321"/>
                  </a:lnTo>
                  <a:lnTo>
                    <a:pt x="334" y="1346"/>
                  </a:lnTo>
                  <a:lnTo>
                    <a:pt x="294" y="1377"/>
                  </a:lnTo>
                  <a:lnTo>
                    <a:pt x="259" y="1413"/>
                  </a:lnTo>
                  <a:lnTo>
                    <a:pt x="228" y="1452"/>
                  </a:lnTo>
                  <a:lnTo>
                    <a:pt x="202" y="1495"/>
                  </a:lnTo>
                  <a:lnTo>
                    <a:pt x="181" y="1541"/>
                  </a:lnTo>
                  <a:lnTo>
                    <a:pt x="166" y="1589"/>
                  </a:lnTo>
                  <a:lnTo>
                    <a:pt x="156" y="1640"/>
                  </a:lnTo>
                  <a:lnTo>
                    <a:pt x="153" y="1694"/>
                  </a:lnTo>
                  <a:lnTo>
                    <a:pt x="156" y="1747"/>
                  </a:lnTo>
                  <a:lnTo>
                    <a:pt x="166" y="1797"/>
                  </a:lnTo>
                  <a:lnTo>
                    <a:pt x="181" y="1846"/>
                  </a:lnTo>
                  <a:lnTo>
                    <a:pt x="202" y="1893"/>
                  </a:lnTo>
                  <a:lnTo>
                    <a:pt x="228" y="1935"/>
                  </a:lnTo>
                  <a:lnTo>
                    <a:pt x="259" y="1974"/>
                  </a:lnTo>
                  <a:lnTo>
                    <a:pt x="294" y="2010"/>
                  </a:lnTo>
                  <a:lnTo>
                    <a:pt x="334" y="2040"/>
                  </a:lnTo>
                  <a:lnTo>
                    <a:pt x="376" y="2066"/>
                  </a:lnTo>
                  <a:lnTo>
                    <a:pt x="421" y="2087"/>
                  </a:lnTo>
                  <a:lnTo>
                    <a:pt x="470" y="2103"/>
                  </a:lnTo>
                  <a:lnTo>
                    <a:pt x="522" y="2112"/>
                  </a:lnTo>
                  <a:lnTo>
                    <a:pt x="574" y="2116"/>
                  </a:lnTo>
                  <a:lnTo>
                    <a:pt x="627" y="2112"/>
                  </a:lnTo>
                  <a:lnTo>
                    <a:pt x="678" y="2103"/>
                  </a:lnTo>
                  <a:lnTo>
                    <a:pt x="726" y="2087"/>
                  </a:lnTo>
                  <a:lnTo>
                    <a:pt x="772" y="2066"/>
                  </a:lnTo>
                  <a:lnTo>
                    <a:pt x="815" y="2040"/>
                  </a:lnTo>
                  <a:lnTo>
                    <a:pt x="854" y="2010"/>
                  </a:lnTo>
                  <a:lnTo>
                    <a:pt x="889" y="1974"/>
                  </a:lnTo>
                  <a:lnTo>
                    <a:pt x="920" y="1935"/>
                  </a:lnTo>
                  <a:lnTo>
                    <a:pt x="946" y="1893"/>
                  </a:lnTo>
                  <a:lnTo>
                    <a:pt x="967" y="1846"/>
                  </a:lnTo>
                  <a:lnTo>
                    <a:pt x="982" y="1797"/>
                  </a:lnTo>
                  <a:lnTo>
                    <a:pt x="992" y="1747"/>
                  </a:lnTo>
                  <a:lnTo>
                    <a:pt x="995" y="1694"/>
                  </a:lnTo>
                  <a:lnTo>
                    <a:pt x="992" y="1640"/>
                  </a:lnTo>
                  <a:lnTo>
                    <a:pt x="982" y="1589"/>
                  </a:lnTo>
                  <a:lnTo>
                    <a:pt x="967" y="1541"/>
                  </a:lnTo>
                  <a:lnTo>
                    <a:pt x="946" y="1495"/>
                  </a:lnTo>
                  <a:lnTo>
                    <a:pt x="920" y="1452"/>
                  </a:lnTo>
                  <a:lnTo>
                    <a:pt x="889" y="1413"/>
                  </a:lnTo>
                  <a:lnTo>
                    <a:pt x="854" y="1377"/>
                  </a:lnTo>
                  <a:lnTo>
                    <a:pt x="815" y="1346"/>
                  </a:lnTo>
                  <a:lnTo>
                    <a:pt x="772" y="1321"/>
                  </a:lnTo>
                  <a:lnTo>
                    <a:pt x="726" y="1300"/>
                  </a:lnTo>
                  <a:lnTo>
                    <a:pt x="678" y="1284"/>
                  </a:lnTo>
                  <a:lnTo>
                    <a:pt x="627" y="1275"/>
                  </a:lnTo>
                  <a:lnTo>
                    <a:pt x="574" y="1271"/>
                  </a:lnTo>
                  <a:close/>
                  <a:moveTo>
                    <a:pt x="2487" y="157"/>
                  </a:moveTo>
                  <a:lnTo>
                    <a:pt x="2434" y="160"/>
                  </a:lnTo>
                  <a:lnTo>
                    <a:pt x="2383" y="170"/>
                  </a:lnTo>
                  <a:lnTo>
                    <a:pt x="2335" y="185"/>
                  </a:lnTo>
                  <a:lnTo>
                    <a:pt x="2289" y="206"/>
                  </a:lnTo>
                  <a:lnTo>
                    <a:pt x="2246" y="233"/>
                  </a:lnTo>
                  <a:lnTo>
                    <a:pt x="2207" y="264"/>
                  </a:lnTo>
                  <a:lnTo>
                    <a:pt x="2172" y="299"/>
                  </a:lnTo>
                  <a:lnTo>
                    <a:pt x="2141" y="338"/>
                  </a:lnTo>
                  <a:lnTo>
                    <a:pt x="2115" y="380"/>
                  </a:lnTo>
                  <a:lnTo>
                    <a:pt x="2094" y="426"/>
                  </a:lnTo>
                  <a:lnTo>
                    <a:pt x="2079" y="476"/>
                  </a:lnTo>
                  <a:lnTo>
                    <a:pt x="2069" y="527"/>
                  </a:lnTo>
                  <a:lnTo>
                    <a:pt x="2066" y="579"/>
                  </a:lnTo>
                  <a:lnTo>
                    <a:pt x="2069" y="633"/>
                  </a:lnTo>
                  <a:lnTo>
                    <a:pt x="2079" y="684"/>
                  </a:lnTo>
                  <a:lnTo>
                    <a:pt x="2094" y="733"/>
                  </a:lnTo>
                  <a:lnTo>
                    <a:pt x="2115" y="778"/>
                  </a:lnTo>
                  <a:lnTo>
                    <a:pt x="2141" y="821"/>
                  </a:lnTo>
                  <a:lnTo>
                    <a:pt x="2172" y="861"/>
                  </a:lnTo>
                  <a:lnTo>
                    <a:pt x="2207" y="896"/>
                  </a:lnTo>
                  <a:lnTo>
                    <a:pt x="2246" y="927"/>
                  </a:lnTo>
                  <a:lnTo>
                    <a:pt x="2289" y="953"/>
                  </a:lnTo>
                  <a:lnTo>
                    <a:pt x="2335" y="974"/>
                  </a:lnTo>
                  <a:lnTo>
                    <a:pt x="2383" y="990"/>
                  </a:lnTo>
                  <a:lnTo>
                    <a:pt x="2434" y="999"/>
                  </a:lnTo>
                  <a:lnTo>
                    <a:pt x="2487" y="1002"/>
                  </a:lnTo>
                  <a:lnTo>
                    <a:pt x="2539" y="999"/>
                  </a:lnTo>
                  <a:lnTo>
                    <a:pt x="2590" y="990"/>
                  </a:lnTo>
                  <a:lnTo>
                    <a:pt x="2640" y="974"/>
                  </a:lnTo>
                  <a:lnTo>
                    <a:pt x="2685" y="953"/>
                  </a:lnTo>
                  <a:lnTo>
                    <a:pt x="2727" y="927"/>
                  </a:lnTo>
                  <a:lnTo>
                    <a:pt x="2767" y="896"/>
                  </a:lnTo>
                  <a:lnTo>
                    <a:pt x="2802" y="861"/>
                  </a:lnTo>
                  <a:lnTo>
                    <a:pt x="2833" y="821"/>
                  </a:lnTo>
                  <a:lnTo>
                    <a:pt x="2859" y="778"/>
                  </a:lnTo>
                  <a:lnTo>
                    <a:pt x="2879" y="733"/>
                  </a:lnTo>
                  <a:lnTo>
                    <a:pt x="2895" y="684"/>
                  </a:lnTo>
                  <a:lnTo>
                    <a:pt x="2905" y="633"/>
                  </a:lnTo>
                  <a:lnTo>
                    <a:pt x="2908" y="579"/>
                  </a:lnTo>
                  <a:lnTo>
                    <a:pt x="2905" y="527"/>
                  </a:lnTo>
                  <a:lnTo>
                    <a:pt x="2895" y="476"/>
                  </a:lnTo>
                  <a:lnTo>
                    <a:pt x="2879" y="426"/>
                  </a:lnTo>
                  <a:lnTo>
                    <a:pt x="2859" y="380"/>
                  </a:lnTo>
                  <a:lnTo>
                    <a:pt x="2833" y="338"/>
                  </a:lnTo>
                  <a:lnTo>
                    <a:pt x="2802" y="299"/>
                  </a:lnTo>
                  <a:lnTo>
                    <a:pt x="2767" y="264"/>
                  </a:lnTo>
                  <a:lnTo>
                    <a:pt x="2727" y="233"/>
                  </a:lnTo>
                  <a:lnTo>
                    <a:pt x="2685" y="206"/>
                  </a:lnTo>
                  <a:lnTo>
                    <a:pt x="2640" y="185"/>
                  </a:lnTo>
                  <a:lnTo>
                    <a:pt x="2590" y="170"/>
                  </a:lnTo>
                  <a:lnTo>
                    <a:pt x="2539" y="160"/>
                  </a:lnTo>
                  <a:lnTo>
                    <a:pt x="2487" y="157"/>
                  </a:lnTo>
                  <a:close/>
                  <a:moveTo>
                    <a:pt x="2487" y="0"/>
                  </a:moveTo>
                  <a:lnTo>
                    <a:pt x="2546" y="3"/>
                  </a:lnTo>
                  <a:lnTo>
                    <a:pt x="2603" y="12"/>
                  </a:lnTo>
                  <a:lnTo>
                    <a:pt x="2657" y="26"/>
                  </a:lnTo>
                  <a:lnTo>
                    <a:pt x="2710" y="45"/>
                  </a:lnTo>
                  <a:lnTo>
                    <a:pt x="2761" y="69"/>
                  </a:lnTo>
                  <a:lnTo>
                    <a:pt x="2807" y="99"/>
                  </a:lnTo>
                  <a:lnTo>
                    <a:pt x="2852" y="131"/>
                  </a:lnTo>
                  <a:lnTo>
                    <a:pt x="2893" y="169"/>
                  </a:lnTo>
                  <a:lnTo>
                    <a:pt x="2930" y="210"/>
                  </a:lnTo>
                  <a:lnTo>
                    <a:pt x="2963" y="254"/>
                  </a:lnTo>
                  <a:lnTo>
                    <a:pt x="2991" y="301"/>
                  </a:lnTo>
                  <a:lnTo>
                    <a:pt x="3016" y="351"/>
                  </a:lnTo>
                  <a:lnTo>
                    <a:pt x="3035" y="404"/>
                  </a:lnTo>
                  <a:lnTo>
                    <a:pt x="3050" y="460"/>
                  </a:lnTo>
                  <a:lnTo>
                    <a:pt x="3058" y="516"/>
                  </a:lnTo>
                  <a:lnTo>
                    <a:pt x="3061" y="576"/>
                  </a:lnTo>
                  <a:lnTo>
                    <a:pt x="3058" y="635"/>
                  </a:lnTo>
                  <a:lnTo>
                    <a:pt x="3050" y="692"/>
                  </a:lnTo>
                  <a:lnTo>
                    <a:pt x="3035" y="748"/>
                  </a:lnTo>
                  <a:lnTo>
                    <a:pt x="3016" y="800"/>
                  </a:lnTo>
                  <a:lnTo>
                    <a:pt x="2991" y="850"/>
                  </a:lnTo>
                  <a:lnTo>
                    <a:pt x="2963" y="899"/>
                  </a:lnTo>
                  <a:lnTo>
                    <a:pt x="2930" y="943"/>
                  </a:lnTo>
                  <a:lnTo>
                    <a:pt x="2893" y="983"/>
                  </a:lnTo>
                  <a:lnTo>
                    <a:pt x="2852" y="1020"/>
                  </a:lnTo>
                  <a:lnTo>
                    <a:pt x="2807" y="1054"/>
                  </a:lnTo>
                  <a:lnTo>
                    <a:pt x="2761" y="1083"/>
                  </a:lnTo>
                  <a:lnTo>
                    <a:pt x="2710" y="1107"/>
                  </a:lnTo>
                  <a:lnTo>
                    <a:pt x="2657" y="1126"/>
                  </a:lnTo>
                  <a:lnTo>
                    <a:pt x="2603" y="1141"/>
                  </a:lnTo>
                  <a:lnTo>
                    <a:pt x="2546" y="1149"/>
                  </a:lnTo>
                  <a:lnTo>
                    <a:pt x="2487" y="1152"/>
                  </a:lnTo>
                  <a:lnTo>
                    <a:pt x="2427" y="1149"/>
                  </a:lnTo>
                  <a:lnTo>
                    <a:pt x="2367" y="1140"/>
                  </a:lnTo>
                  <a:lnTo>
                    <a:pt x="2311" y="1124"/>
                  </a:lnTo>
                  <a:lnTo>
                    <a:pt x="2257" y="1103"/>
                  </a:lnTo>
                  <a:lnTo>
                    <a:pt x="2205" y="1078"/>
                  </a:lnTo>
                  <a:lnTo>
                    <a:pt x="2158" y="1046"/>
                  </a:lnTo>
                  <a:lnTo>
                    <a:pt x="2113" y="1012"/>
                  </a:lnTo>
                  <a:lnTo>
                    <a:pt x="2072" y="972"/>
                  </a:lnTo>
                  <a:lnTo>
                    <a:pt x="2035" y="929"/>
                  </a:lnTo>
                  <a:lnTo>
                    <a:pt x="1106" y="1470"/>
                  </a:lnTo>
                  <a:lnTo>
                    <a:pt x="1125" y="1525"/>
                  </a:lnTo>
                  <a:lnTo>
                    <a:pt x="1138" y="1579"/>
                  </a:lnTo>
                  <a:lnTo>
                    <a:pt x="1147" y="1635"/>
                  </a:lnTo>
                  <a:lnTo>
                    <a:pt x="1149" y="1691"/>
                  </a:lnTo>
                  <a:lnTo>
                    <a:pt x="1147" y="1748"/>
                  </a:lnTo>
                  <a:lnTo>
                    <a:pt x="1138" y="1803"/>
                  </a:lnTo>
                  <a:lnTo>
                    <a:pt x="1125" y="1858"/>
                  </a:lnTo>
                  <a:lnTo>
                    <a:pt x="1106" y="1912"/>
                  </a:lnTo>
                  <a:lnTo>
                    <a:pt x="2035" y="2454"/>
                  </a:lnTo>
                  <a:lnTo>
                    <a:pt x="2072" y="2411"/>
                  </a:lnTo>
                  <a:lnTo>
                    <a:pt x="2113" y="2371"/>
                  </a:lnTo>
                  <a:lnTo>
                    <a:pt x="2158" y="2337"/>
                  </a:lnTo>
                  <a:lnTo>
                    <a:pt x="2205" y="2305"/>
                  </a:lnTo>
                  <a:lnTo>
                    <a:pt x="2257" y="2280"/>
                  </a:lnTo>
                  <a:lnTo>
                    <a:pt x="2311" y="2259"/>
                  </a:lnTo>
                  <a:lnTo>
                    <a:pt x="2367" y="2243"/>
                  </a:lnTo>
                  <a:lnTo>
                    <a:pt x="2427" y="2234"/>
                  </a:lnTo>
                  <a:lnTo>
                    <a:pt x="2487" y="2231"/>
                  </a:lnTo>
                  <a:lnTo>
                    <a:pt x="2546" y="2234"/>
                  </a:lnTo>
                  <a:lnTo>
                    <a:pt x="2603" y="2242"/>
                  </a:lnTo>
                  <a:lnTo>
                    <a:pt x="2657" y="2257"/>
                  </a:lnTo>
                  <a:lnTo>
                    <a:pt x="2710" y="2276"/>
                  </a:lnTo>
                  <a:lnTo>
                    <a:pt x="2761" y="2300"/>
                  </a:lnTo>
                  <a:lnTo>
                    <a:pt x="2807" y="2329"/>
                  </a:lnTo>
                  <a:lnTo>
                    <a:pt x="2852" y="2363"/>
                  </a:lnTo>
                  <a:lnTo>
                    <a:pt x="2893" y="2399"/>
                  </a:lnTo>
                  <a:lnTo>
                    <a:pt x="2930" y="2440"/>
                  </a:lnTo>
                  <a:lnTo>
                    <a:pt x="2963" y="2484"/>
                  </a:lnTo>
                  <a:lnTo>
                    <a:pt x="2991" y="2532"/>
                  </a:lnTo>
                  <a:lnTo>
                    <a:pt x="3016" y="2583"/>
                  </a:lnTo>
                  <a:lnTo>
                    <a:pt x="3035" y="2635"/>
                  </a:lnTo>
                  <a:lnTo>
                    <a:pt x="3050" y="2691"/>
                  </a:lnTo>
                  <a:lnTo>
                    <a:pt x="3058" y="2748"/>
                  </a:lnTo>
                  <a:lnTo>
                    <a:pt x="3061" y="2807"/>
                  </a:lnTo>
                  <a:lnTo>
                    <a:pt x="3058" y="2866"/>
                  </a:lnTo>
                  <a:lnTo>
                    <a:pt x="3050" y="2923"/>
                  </a:lnTo>
                  <a:lnTo>
                    <a:pt x="3035" y="2979"/>
                  </a:lnTo>
                  <a:lnTo>
                    <a:pt x="3016" y="3032"/>
                  </a:lnTo>
                  <a:lnTo>
                    <a:pt x="2991" y="3082"/>
                  </a:lnTo>
                  <a:lnTo>
                    <a:pt x="2963" y="3129"/>
                  </a:lnTo>
                  <a:lnTo>
                    <a:pt x="2930" y="3173"/>
                  </a:lnTo>
                  <a:lnTo>
                    <a:pt x="2893" y="3214"/>
                  </a:lnTo>
                  <a:lnTo>
                    <a:pt x="2852" y="3252"/>
                  </a:lnTo>
                  <a:lnTo>
                    <a:pt x="2807" y="3284"/>
                  </a:lnTo>
                  <a:lnTo>
                    <a:pt x="2761" y="3314"/>
                  </a:lnTo>
                  <a:lnTo>
                    <a:pt x="2710" y="3338"/>
                  </a:lnTo>
                  <a:lnTo>
                    <a:pt x="2657" y="3357"/>
                  </a:lnTo>
                  <a:lnTo>
                    <a:pt x="2603" y="3371"/>
                  </a:lnTo>
                  <a:lnTo>
                    <a:pt x="2546" y="3380"/>
                  </a:lnTo>
                  <a:lnTo>
                    <a:pt x="2487" y="3383"/>
                  </a:lnTo>
                  <a:lnTo>
                    <a:pt x="2428" y="3380"/>
                  </a:lnTo>
                  <a:lnTo>
                    <a:pt x="2371" y="3371"/>
                  </a:lnTo>
                  <a:lnTo>
                    <a:pt x="2316" y="3357"/>
                  </a:lnTo>
                  <a:lnTo>
                    <a:pt x="2263" y="3338"/>
                  </a:lnTo>
                  <a:lnTo>
                    <a:pt x="2213" y="3314"/>
                  </a:lnTo>
                  <a:lnTo>
                    <a:pt x="2166" y="3284"/>
                  </a:lnTo>
                  <a:lnTo>
                    <a:pt x="2122" y="3252"/>
                  </a:lnTo>
                  <a:lnTo>
                    <a:pt x="2081" y="3214"/>
                  </a:lnTo>
                  <a:lnTo>
                    <a:pt x="2044" y="3173"/>
                  </a:lnTo>
                  <a:lnTo>
                    <a:pt x="2010" y="3129"/>
                  </a:lnTo>
                  <a:lnTo>
                    <a:pt x="1982" y="3082"/>
                  </a:lnTo>
                  <a:lnTo>
                    <a:pt x="1958" y="3032"/>
                  </a:lnTo>
                  <a:lnTo>
                    <a:pt x="1938" y="2979"/>
                  </a:lnTo>
                  <a:lnTo>
                    <a:pt x="1925" y="2923"/>
                  </a:lnTo>
                  <a:lnTo>
                    <a:pt x="1915" y="2866"/>
                  </a:lnTo>
                  <a:lnTo>
                    <a:pt x="1913" y="2807"/>
                  </a:lnTo>
                  <a:lnTo>
                    <a:pt x="1914" y="2761"/>
                  </a:lnTo>
                  <a:lnTo>
                    <a:pt x="1920" y="2716"/>
                  </a:lnTo>
                  <a:lnTo>
                    <a:pt x="1929" y="2672"/>
                  </a:lnTo>
                  <a:lnTo>
                    <a:pt x="1940" y="2629"/>
                  </a:lnTo>
                  <a:lnTo>
                    <a:pt x="1955" y="2588"/>
                  </a:lnTo>
                  <a:lnTo>
                    <a:pt x="1026" y="2046"/>
                  </a:lnTo>
                  <a:lnTo>
                    <a:pt x="989" y="2089"/>
                  </a:lnTo>
                  <a:lnTo>
                    <a:pt x="948" y="2129"/>
                  </a:lnTo>
                  <a:lnTo>
                    <a:pt x="903" y="2164"/>
                  </a:lnTo>
                  <a:lnTo>
                    <a:pt x="855" y="2195"/>
                  </a:lnTo>
                  <a:lnTo>
                    <a:pt x="804" y="2220"/>
                  </a:lnTo>
                  <a:lnTo>
                    <a:pt x="750" y="2241"/>
                  </a:lnTo>
                  <a:lnTo>
                    <a:pt x="694" y="2257"/>
                  </a:lnTo>
                  <a:lnTo>
                    <a:pt x="634" y="2266"/>
                  </a:lnTo>
                  <a:lnTo>
                    <a:pt x="574" y="2270"/>
                  </a:lnTo>
                  <a:lnTo>
                    <a:pt x="515" y="2266"/>
                  </a:lnTo>
                  <a:lnTo>
                    <a:pt x="458" y="2258"/>
                  </a:lnTo>
                  <a:lnTo>
                    <a:pt x="404" y="2243"/>
                  </a:lnTo>
                  <a:lnTo>
                    <a:pt x="351" y="2224"/>
                  </a:lnTo>
                  <a:lnTo>
                    <a:pt x="300" y="2200"/>
                  </a:lnTo>
                  <a:lnTo>
                    <a:pt x="253" y="2171"/>
                  </a:lnTo>
                  <a:lnTo>
                    <a:pt x="209" y="2138"/>
                  </a:lnTo>
                  <a:lnTo>
                    <a:pt x="168" y="2101"/>
                  </a:lnTo>
                  <a:lnTo>
                    <a:pt x="131" y="2060"/>
                  </a:lnTo>
                  <a:lnTo>
                    <a:pt x="98" y="2016"/>
                  </a:lnTo>
                  <a:lnTo>
                    <a:pt x="70" y="1968"/>
                  </a:lnTo>
                  <a:lnTo>
                    <a:pt x="45" y="1918"/>
                  </a:lnTo>
                  <a:lnTo>
                    <a:pt x="26" y="1865"/>
                  </a:lnTo>
                  <a:lnTo>
                    <a:pt x="11" y="1810"/>
                  </a:lnTo>
                  <a:lnTo>
                    <a:pt x="3" y="1752"/>
                  </a:lnTo>
                  <a:lnTo>
                    <a:pt x="0" y="1694"/>
                  </a:lnTo>
                  <a:lnTo>
                    <a:pt x="3" y="1635"/>
                  </a:lnTo>
                  <a:lnTo>
                    <a:pt x="11" y="1577"/>
                  </a:lnTo>
                  <a:lnTo>
                    <a:pt x="26" y="1522"/>
                  </a:lnTo>
                  <a:lnTo>
                    <a:pt x="45" y="1469"/>
                  </a:lnTo>
                  <a:lnTo>
                    <a:pt x="70" y="1418"/>
                  </a:lnTo>
                  <a:lnTo>
                    <a:pt x="98" y="1371"/>
                  </a:lnTo>
                  <a:lnTo>
                    <a:pt x="131" y="1327"/>
                  </a:lnTo>
                  <a:lnTo>
                    <a:pt x="168" y="1286"/>
                  </a:lnTo>
                  <a:lnTo>
                    <a:pt x="209" y="1248"/>
                  </a:lnTo>
                  <a:lnTo>
                    <a:pt x="253" y="1216"/>
                  </a:lnTo>
                  <a:lnTo>
                    <a:pt x="300" y="1187"/>
                  </a:lnTo>
                  <a:lnTo>
                    <a:pt x="351" y="1163"/>
                  </a:lnTo>
                  <a:lnTo>
                    <a:pt x="404" y="1144"/>
                  </a:lnTo>
                  <a:lnTo>
                    <a:pt x="458" y="1129"/>
                  </a:lnTo>
                  <a:lnTo>
                    <a:pt x="515" y="1121"/>
                  </a:lnTo>
                  <a:lnTo>
                    <a:pt x="574" y="1118"/>
                  </a:lnTo>
                  <a:lnTo>
                    <a:pt x="634" y="1121"/>
                  </a:lnTo>
                  <a:lnTo>
                    <a:pt x="693" y="1130"/>
                  </a:lnTo>
                  <a:lnTo>
                    <a:pt x="749" y="1145"/>
                  </a:lnTo>
                  <a:lnTo>
                    <a:pt x="802" y="1166"/>
                  </a:lnTo>
                  <a:lnTo>
                    <a:pt x="853" y="1192"/>
                  </a:lnTo>
                  <a:lnTo>
                    <a:pt x="901" y="1222"/>
                  </a:lnTo>
                  <a:lnTo>
                    <a:pt x="946" y="1258"/>
                  </a:lnTo>
                  <a:lnTo>
                    <a:pt x="988" y="1297"/>
                  </a:lnTo>
                  <a:lnTo>
                    <a:pt x="1026" y="1341"/>
                  </a:lnTo>
                  <a:lnTo>
                    <a:pt x="1955" y="795"/>
                  </a:lnTo>
                  <a:lnTo>
                    <a:pt x="1940" y="754"/>
                  </a:lnTo>
                  <a:lnTo>
                    <a:pt x="1929" y="711"/>
                  </a:lnTo>
                  <a:lnTo>
                    <a:pt x="1920" y="667"/>
                  </a:lnTo>
                  <a:lnTo>
                    <a:pt x="1914" y="622"/>
                  </a:lnTo>
                  <a:lnTo>
                    <a:pt x="1913" y="576"/>
                  </a:lnTo>
                  <a:lnTo>
                    <a:pt x="1915" y="516"/>
                  </a:lnTo>
                  <a:lnTo>
                    <a:pt x="1925" y="460"/>
                  </a:lnTo>
                  <a:lnTo>
                    <a:pt x="1938" y="404"/>
                  </a:lnTo>
                  <a:lnTo>
                    <a:pt x="1958" y="351"/>
                  </a:lnTo>
                  <a:lnTo>
                    <a:pt x="1982" y="301"/>
                  </a:lnTo>
                  <a:lnTo>
                    <a:pt x="2010" y="254"/>
                  </a:lnTo>
                  <a:lnTo>
                    <a:pt x="2044" y="210"/>
                  </a:lnTo>
                  <a:lnTo>
                    <a:pt x="2081" y="169"/>
                  </a:lnTo>
                  <a:lnTo>
                    <a:pt x="2122" y="131"/>
                  </a:lnTo>
                  <a:lnTo>
                    <a:pt x="2166" y="99"/>
                  </a:lnTo>
                  <a:lnTo>
                    <a:pt x="2213" y="69"/>
                  </a:lnTo>
                  <a:lnTo>
                    <a:pt x="2263" y="45"/>
                  </a:lnTo>
                  <a:lnTo>
                    <a:pt x="2316" y="26"/>
                  </a:lnTo>
                  <a:lnTo>
                    <a:pt x="2371" y="12"/>
                  </a:lnTo>
                  <a:lnTo>
                    <a:pt x="2428" y="3"/>
                  </a:lnTo>
                  <a:lnTo>
                    <a:pt x="248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a typeface="Apple LiGothic" pitchFamily="2" charset="-120"/>
              </a:endParaRP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3152955" y="509392"/>
            <a:ext cx="517566" cy="513506"/>
            <a:chOff x="6333788" y="2259934"/>
            <a:chExt cx="1488830" cy="1488831"/>
          </a:xfrm>
        </p:grpSpPr>
        <p:sp>
          <p:nvSpPr>
            <p:cNvPr id="83" name="Oval 82"/>
            <p:cNvSpPr/>
            <p:nvPr/>
          </p:nvSpPr>
          <p:spPr>
            <a:xfrm>
              <a:off x="6333788" y="2259934"/>
              <a:ext cx="1488830" cy="1488831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Apple LiGothic" pitchFamily="2" charset="-120"/>
              </a:endParaRPr>
            </a:p>
          </p:txBody>
        </p:sp>
        <p:sp>
          <p:nvSpPr>
            <p:cNvPr id="84" name="Freeform 23"/>
            <p:cNvSpPr>
              <a:spLocks noEditPoints="1"/>
            </p:cNvSpPr>
            <p:nvPr/>
          </p:nvSpPr>
          <p:spPr bwMode="auto">
            <a:xfrm>
              <a:off x="6682122" y="2612237"/>
              <a:ext cx="792163" cy="784225"/>
            </a:xfrm>
            <a:custGeom>
              <a:avLst/>
              <a:gdLst>
                <a:gd name="T0" fmla="*/ 1253 w 3493"/>
                <a:gd name="T1" fmla="*/ 3017 h 3458"/>
                <a:gd name="T2" fmla="*/ 822 w 3493"/>
                <a:gd name="T3" fmla="*/ 3017 h 3458"/>
                <a:gd name="T4" fmla="*/ 1561 w 3493"/>
                <a:gd name="T5" fmla="*/ 2344 h 3458"/>
                <a:gd name="T6" fmla="*/ 514 w 3493"/>
                <a:gd name="T7" fmla="*/ 2344 h 3458"/>
                <a:gd name="T8" fmla="*/ 514 w 3493"/>
                <a:gd name="T9" fmla="*/ 2344 h 3458"/>
                <a:gd name="T10" fmla="*/ 1073 w 3493"/>
                <a:gd name="T11" fmla="*/ 3017 h 3458"/>
                <a:gd name="T12" fmla="*/ 1002 w 3493"/>
                <a:gd name="T13" fmla="*/ 3017 h 3458"/>
                <a:gd name="T14" fmla="*/ 141 w 3493"/>
                <a:gd name="T15" fmla="*/ 3110 h 3458"/>
                <a:gd name="T16" fmla="*/ 0 w 3493"/>
                <a:gd name="T17" fmla="*/ 1856 h 3458"/>
                <a:gd name="T18" fmla="*/ 1332 w 3493"/>
                <a:gd name="T19" fmla="*/ 3326 h 3458"/>
                <a:gd name="T20" fmla="*/ 1576 w 3493"/>
                <a:gd name="T21" fmla="*/ 3340 h 3458"/>
                <a:gd name="T22" fmla="*/ 1740 w 3493"/>
                <a:gd name="T23" fmla="*/ 3362 h 3458"/>
                <a:gd name="T24" fmla="*/ 1802 w 3493"/>
                <a:gd name="T25" fmla="*/ 3390 h 3458"/>
                <a:gd name="T26" fmla="*/ 1740 w 3493"/>
                <a:gd name="T27" fmla="*/ 3418 h 3458"/>
                <a:gd name="T28" fmla="*/ 1575 w 3493"/>
                <a:gd name="T29" fmla="*/ 3440 h 3458"/>
                <a:gd name="T30" fmla="*/ 1332 w 3493"/>
                <a:gd name="T31" fmla="*/ 3454 h 3458"/>
                <a:gd name="T32" fmla="*/ 1039 w 3493"/>
                <a:gd name="T33" fmla="*/ 3457 h 3458"/>
                <a:gd name="T34" fmla="*/ 767 w 3493"/>
                <a:gd name="T35" fmla="*/ 3449 h 3458"/>
                <a:gd name="T36" fmla="*/ 559 w 3493"/>
                <a:gd name="T37" fmla="*/ 3429 h 3458"/>
                <a:gd name="T38" fmla="*/ 443 w 3493"/>
                <a:gd name="T39" fmla="*/ 3405 h 3458"/>
                <a:gd name="T40" fmla="*/ 442 w 3493"/>
                <a:gd name="T41" fmla="*/ 3376 h 3458"/>
                <a:gd name="T42" fmla="*/ 554 w 3493"/>
                <a:gd name="T43" fmla="*/ 3351 h 3458"/>
                <a:gd name="T44" fmla="*/ 755 w 3493"/>
                <a:gd name="T45" fmla="*/ 3332 h 3458"/>
                <a:gd name="T46" fmla="*/ 0 w 3493"/>
                <a:gd name="T47" fmla="*/ 1856 h 3458"/>
                <a:gd name="T48" fmla="*/ 2704 w 3493"/>
                <a:gd name="T49" fmla="*/ 1532 h 3458"/>
                <a:gd name="T50" fmla="*/ 2984 w 3493"/>
                <a:gd name="T51" fmla="*/ 1625 h 3458"/>
                <a:gd name="T52" fmla="*/ 3217 w 3493"/>
                <a:gd name="T53" fmla="*/ 1796 h 3458"/>
                <a:gd name="T54" fmla="*/ 3388 w 3493"/>
                <a:gd name="T55" fmla="*/ 2029 h 3458"/>
                <a:gd name="T56" fmla="*/ 3480 w 3493"/>
                <a:gd name="T57" fmla="*/ 2308 h 3458"/>
                <a:gd name="T58" fmla="*/ 3487 w 3493"/>
                <a:gd name="T59" fmla="*/ 3223 h 3458"/>
                <a:gd name="T60" fmla="*/ 3402 w 3493"/>
                <a:gd name="T61" fmla="*/ 3265 h 3458"/>
                <a:gd name="T62" fmla="*/ 3278 w 3493"/>
                <a:gd name="T63" fmla="*/ 3313 h 3458"/>
                <a:gd name="T64" fmla="*/ 3070 w 3493"/>
                <a:gd name="T65" fmla="*/ 3373 h 3458"/>
                <a:gd name="T66" fmla="*/ 2784 w 3493"/>
                <a:gd name="T67" fmla="*/ 3427 h 3458"/>
                <a:gd name="T68" fmla="*/ 2423 w 3493"/>
                <a:gd name="T69" fmla="*/ 3456 h 3458"/>
                <a:gd name="T70" fmla="*/ 2006 w 3493"/>
                <a:gd name="T71" fmla="*/ 3444 h 3458"/>
                <a:gd name="T72" fmla="*/ 1905 w 3493"/>
                <a:gd name="T73" fmla="*/ 3390 h 3458"/>
                <a:gd name="T74" fmla="*/ 1897 w 3493"/>
                <a:gd name="T75" fmla="*/ 3348 h 3458"/>
                <a:gd name="T76" fmla="*/ 1842 w 3493"/>
                <a:gd name="T77" fmla="*/ 3311 h 3458"/>
                <a:gd name="T78" fmla="*/ 2250 w 3493"/>
                <a:gd name="T79" fmla="*/ 1788 h 3458"/>
                <a:gd name="T80" fmla="*/ 1439 w 3493"/>
                <a:gd name="T81" fmla="*/ 1657 h 3458"/>
                <a:gd name="T82" fmla="*/ 1705 w 3493"/>
                <a:gd name="T83" fmla="*/ 1547 h 3458"/>
                <a:gd name="T84" fmla="*/ 2240 w 3493"/>
                <a:gd name="T85" fmla="*/ 0 h 3458"/>
                <a:gd name="T86" fmla="*/ 2510 w 3493"/>
                <a:gd name="T87" fmla="*/ 51 h 3458"/>
                <a:gd name="T88" fmla="*/ 2736 w 3493"/>
                <a:gd name="T89" fmla="*/ 192 h 3458"/>
                <a:gd name="T90" fmla="*/ 2896 w 3493"/>
                <a:gd name="T91" fmla="*/ 403 h 3458"/>
                <a:gd name="T92" fmla="*/ 2972 w 3493"/>
                <a:gd name="T93" fmla="*/ 664 h 3458"/>
                <a:gd name="T94" fmla="*/ 2945 w 3493"/>
                <a:gd name="T95" fmla="*/ 941 h 3458"/>
                <a:gd name="T96" fmla="*/ 2826 w 3493"/>
                <a:gd name="T97" fmla="*/ 1179 h 3458"/>
                <a:gd name="T98" fmla="*/ 2630 w 3493"/>
                <a:gd name="T99" fmla="*/ 1358 h 3458"/>
                <a:gd name="T100" fmla="*/ 2380 w 3493"/>
                <a:gd name="T101" fmla="*/ 1456 h 3458"/>
                <a:gd name="T102" fmla="*/ 2101 w 3493"/>
                <a:gd name="T103" fmla="*/ 1456 h 3458"/>
                <a:gd name="T104" fmla="*/ 1851 w 3493"/>
                <a:gd name="T105" fmla="*/ 1358 h 3458"/>
                <a:gd name="T106" fmla="*/ 1655 w 3493"/>
                <a:gd name="T107" fmla="*/ 1179 h 3458"/>
                <a:gd name="T108" fmla="*/ 1534 w 3493"/>
                <a:gd name="T109" fmla="*/ 941 h 3458"/>
                <a:gd name="T110" fmla="*/ 1508 w 3493"/>
                <a:gd name="T111" fmla="*/ 664 h 3458"/>
                <a:gd name="T112" fmla="*/ 1584 w 3493"/>
                <a:gd name="T113" fmla="*/ 403 h 3458"/>
                <a:gd name="T114" fmla="*/ 1745 w 3493"/>
                <a:gd name="T115" fmla="*/ 192 h 3458"/>
                <a:gd name="T116" fmla="*/ 1969 w 3493"/>
                <a:gd name="T117" fmla="*/ 51 h 3458"/>
                <a:gd name="T118" fmla="*/ 2240 w 3493"/>
                <a:gd name="T119" fmla="*/ 0 h 3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493" h="3458">
                  <a:moveTo>
                    <a:pt x="1253" y="2489"/>
                  </a:moveTo>
                  <a:lnTo>
                    <a:pt x="1376" y="2489"/>
                  </a:lnTo>
                  <a:lnTo>
                    <a:pt x="1376" y="3017"/>
                  </a:lnTo>
                  <a:lnTo>
                    <a:pt x="1253" y="3017"/>
                  </a:lnTo>
                  <a:lnTo>
                    <a:pt x="1253" y="2489"/>
                  </a:lnTo>
                  <a:close/>
                  <a:moveTo>
                    <a:pt x="699" y="2489"/>
                  </a:moveTo>
                  <a:lnTo>
                    <a:pt x="822" y="2489"/>
                  </a:lnTo>
                  <a:lnTo>
                    <a:pt x="822" y="3017"/>
                  </a:lnTo>
                  <a:lnTo>
                    <a:pt x="699" y="3017"/>
                  </a:lnTo>
                  <a:lnTo>
                    <a:pt x="699" y="2489"/>
                  </a:lnTo>
                  <a:close/>
                  <a:moveTo>
                    <a:pt x="1438" y="2344"/>
                  </a:moveTo>
                  <a:lnTo>
                    <a:pt x="1561" y="2344"/>
                  </a:lnTo>
                  <a:lnTo>
                    <a:pt x="1561" y="3017"/>
                  </a:lnTo>
                  <a:lnTo>
                    <a:pt x="1438" y="3017"/>
                  </a:lnTo>
                  <a:lnTo>
                    <a:pt x="1438" y="2344"/>
                  </a:lnTo>
                  <a:close/>
                  <a:moveTo>
                    <a:pt x="514" y="2344"/>
                  </a:moveTo>
                  <a:lnTo>
                    <a:pt x="637" y="2344"/>
                  </a:lnTo>
                  <a:lnTo>
                    <a:pt x="637" y="3017"/>
                  </a:lnTo>
                  <a:lnTo>
                    <a:pt x="514" y="3017"/>
                  </a:lnTo>
                  <a:lnTo>
                    <a:pt x="514" y="2344"/>
                  </a:lnTo>
                  <a:close/>
                  <a:moveTo>
                    <a:pt x="1073" y="2249"/>
                  </a:moveTo>
                  <a:lnTo>
                    <a:pt x="1197" y="2249"/>
                  </a:lnTo>
                  <a:lnTo>
                    <a:pt x="1197" y="3017"/>
                  </a:lnTo>
                  <a:lnTo>
                    <a:pt x="1073" y="3017"/>
                  </a:lnTo>
                  <a:lnTo>
                    <a:pt x="1073" y="2249"/>
                  </a:lnTo>
                  <a:close/>
                  <a:moveTo>
                    <a:pt x="879" y="2154"/>
                  </a:moveTo>
                  <a:lnTo>
                    <a:pt x="1002" y="2154"/>
                  </a:lnTo>
                  <a:lnTo>
                    <a:pt x="1002" y="3017"/>
                  </a:lnTo>
                  <a:lnTo>
                    <a:pt x="879" y="3017"/>
                  </a:lnTo>
                  <a:lnTo>
                    <a:pt x="879" y="2154"/>
                  </a:lnTo>
                  <a:close/>
                  <a:moveTo>
                    <a:pt x="141" y="1962"/>
                  </a:moveTo>
                  <a:lnTo>
                    <a:pt x="141" y="3110"/>
                  </a:lnTo>
                  <a:lnTo>
                    <a:pt x="2007" y="3110"/>
                  </a:lnTo>
                  <a:lnTo>
                    <a:pt x="2007" y="1962"/>
                  </a:lnTo>
                  <a:lnTo>
                    <a:pt x="141" y="1962"/>
                  </a:lnTo>
                  <a:close/>
                  <a:moveTo>
                    <a:pt x="0" y="1856"/>
                  </a:moveTo>
                  <a:lnTo>
                    <a:pt x="2148" y="1856"/>
                  </a:lnTo>
                  <a:lnTo>
                    <a:pt x="2148" y="3227"/>
                  </a:lnTo>
                  <a:lnTo>
                    <a:pt x="1332" y="3227"/>
                  </a:lnTo>
                  <a:lnTo>
                    <a:pt x="1332" y="3326"/>
                  </a:lnTo>
                  <a:lnTo>
                    <a:pt x="1399" y="3329"/>
                  </a:lnTo>
                  <a:lnTo>
                    <a:pt x="1463" y="3332"/>
                  </a:lnTo>
                  <a:lnTo>
                    <a:pt x="1521" y="3335"/>
                  </a:lnTo>
                  <a:lnTo>
                    <a:pt x="1576" y="3340"/>
                  </a:lnTo>
                  <a:lnTo>
                    <a:pt x="1625" y="3345"/>
                  </a:lnTo>
                  <a:lnTo>
                    <a:pt x="1670" y="3350"/>
                  </a:lnTo>
                  <a:lnTo>
                    <a:pt x="1708" y="3356"/>
                  </a:lnTo>
                  <a:lnTo>
                    <a:pt x="1740" y="3362"/>
                  </a:lnTo>
                  <a:lnTo>
                    <a:pt x="1767" y="3369"/>
                  </a:lnTo>
                  <a:lnTo>
                    <a:pt x="1786" y="3375"/>
                  </a:lnTo>
                  <a:lnTo>
                    <a:pt x="1798" y="3382"/>
                  </a:lnTo>
                  <a:lnTo>
                    <a:pt x="1802" y="3390"/>
                  </a:lnTo>
                  <a:lnTo>
                    <a:pt x="1798" y="3397"/>
                  </a:lnTo>
                  <a:lnTo>
                    <a:pt x="1786" y="3405"/>
                  </a:lnTo>
                  <a:lnTo>
                    <a:pt x="1767" y="3411"/>
                  </a:lnTo>
                  <a:lnTo>
                    <a:pt x="1740" y="3418"/>
                  </a:lnTo>
                  <a:lnTo>
                    <a:pt x="1708" y="3424"/>
                  </a:lnTo>
                  <a:lnTo>
                    <a:pt x="1670" y="3429"/>
                  </a:lnTo>
                  <a:lnTo>
                    <a:pt x="1625" y="3435"/>
                  </a:lnTo>
                  <a:lnTo>
                    <a:pt x="1575" y="3440"/>
                  </a:lnTo>
                  <a:lnTo>
                    <a:pt x="1520" y="3444"/>
                  </a:lnTo>
                  <a:lnTo>
                    <a:pt x="1461" y="3449"/>
                  </a:lnTo>
                  <a:lnTo>
                    <a:pt x="1398" y="3452"/>
                  </a:lnTo>
                  <a:lnTo>
                    <a:pt x="1332" y="3454"/>
                  </a:lnTo>
                  <a:lnTo>
                    <a:pt x="1262" y="3456"/>
                  </a:lnTo>
                  <a:lnTo>
                    <a:pt x="1189" y="3457"/>
                  </a:lnTo>
                  <a:lnTo>
                    <a:pt x="1114" y="3457"/>
                  </a:lnTo>
                  <a:lnTo>
                    <a:pt x="1039" y="3457"/>
                  </a:lnTo>
                  <a:lnTo>
                    <a:pt x="966" y="3456"/>
                  </a:lnTo>
                  <a:lnTo>
                    <a:pt x="897" y="3454"/>
                  </a:lnTo>
                  <a:lnTo>
                    <a:pt x="830" y="3452"/>
                  </a:lnTo>
                  <a:lnTo>
                    <a:pt x="767" y="3449"/>
                  </a:lnTo>
                  <a:lnTo>
                    <a:pt x="708" y="3444"/>
                  </a:lnTo>
                  <a:lnTo>
                    <a:pt x="653" y="3440"/>
                  </a:lnTo>
                  <a:lnTo>
                    <a:pt x="604" y="3435"/>
                  </a:lnTo>
                  <a:lnTo>
                    <a:pt x="559" y="3429"/>
                  </a:lnTo>
                  <a:lnTo>
                    <a:pt x="521" y="3424"/>
                  </a:lnTo>
                  <a:lnTo>
                    <a:pt x="488" y="3418"/>
                  </a:lnTo>
                  <a:lnTo>
                    <a:pt x="462" y="3411"/>
                  </a:lnTo>
                  <a:lnTo>
                    <a:pt x="443" y="3405"/>
                  </a:lnTo>
                  <a:lnTo>
                    <a:pt x="431" y="3397"/>
                  </a:lnTo>
                  <a:lnTo>
                    <a:pt x="427" y="3390"/>
                  </a:lnTo>
                  <a:lnTo>
                    <a:pt x="430" y="3382"/>
                  </a:lnTo>
                  <a:lnTo>
                    <a:pt x="442" y="3376"/>
                  </a:lnTo>
                  <a:lnTo>
                    <a:pt x="460" y="3370"/>
                  </a:lnTo>
                  <a:lnTo>
                    <a:pt x="485" y="3363"/>
                  </a:lnTo>
                  <a:lnTo>
                    <a:pt x="516" y="3357"/>
                  </a:lnTo>
                  <a:lnTo>
                    <a:pt x="554" y="3351"/>
                  </a:lnTo>
                  <a:lnTo>
                    <a:pt x="597" y="3346"/>
                  </a:lnTo>
                  <a:lnTo>
                    <a:pt x="645" y="3341"/>
                  </a:lnTo>
                  <a:lnTo>
                    <a:pt x="697" y="3336"/>
                  </a:lnTo>
                  <a:lnTo>
                    <a:pt x="755" y="3332"/>
                  </a:lnTo>
                  <a:lnTo>
                    <a:pt x="816" y="3329"/>
                  </a:lnTo>
                  <a:lnTo>
                    <a:pt x="816" y="3227"/>
                  </a:lnTo>
                  <a:lnTo>
                    <a:pt x="0" y="3227"/>
                  </a:lnTo>
                  <a:lnTo>
                    <a:pt x="0" y="1856"/>
                  </a:lnTo>
                  <a:close/>
                  <a:moveTo>
                    <a:pt x="1929" y="1520"/>
                  </a:moveTo>
                  <a:lnTo>
                    <a:pt x="2552" y="1520"/>
                  </a:lnTo>
                  <a:lnTo>
                    <a:pt x="2629" y="1522"/>
                  </a:lnTo>
                  <a:lnTo>
                    <a:pt x="2704" y="1532"/>
                  </a:lnTo>
                  <a:lnTo>
                    <a:pt x="2777" y="1547"/>
                  </a:lnTo>
                  <a:lnTo>
                    <a:pt x="2849" y="1568"/>
                  </a:lnTo>
                  <a:lnTo>
                    <a:pt x="2918" y="1594"/>
                  </a:lnTo>
                  <a:lnTo>
                    <a:pt x="2984" y="1625"/>
                  </a:lnTo>
                  <a:lnTo>
                    <a:pt x="3047" y="1661"/>
                  </a:lnTo>
                  <a:lnTo>
                    <a:pt x="3107" y="1702"/>
                  </a:lnTo>
                  <a:lnTo>
                    <a:pt x="3163" y="1747"/>
                  </a:lnTo>
                  <a:lnTo>
                    <a:pt x="3217" y="1796"/>
                  </a:lnTo>
                  <a:lnTo>
                    <a:pt x="3266" y="1848"/>
                  </a:lnTo>
                  <a:lnTo>
                    <a:pt x="3311" y="1905"/>
                  </a:lnTo>
                  <a:lnTo>
                    <a:pt x="3352" y="1965"/>
                  </a:lnTo>
                  <a:lnTo>
                    <a:pt x="3388" y="2029"/>
                  </a:lnTo>
                  <a:lnTo>
                    <a:pt x="3419" y="2094"/>
                  </a:lnTo>
                  <a:lnTo>
                    <a:pt x="3445" y="2164"/>
                  </a:lnTo>
                  <a:lnTo>
                    <a:pt x="3465" y="2234"/>
                  </a:lnTo>
                  <a:lnTo>
                    <a:pt x="3480" y="2308"/>
                  </a:lnTo>
                  <a:lnTo>
                    <a:pt x="3490" y="2384"/>
                  </a:lnTo>
                  <a:lnTo>
                    <a:pt x="3493" y="2461"/>
                  </a:lnTo>
                  <a:lnTo>
                    <a:pt x="3493" y="3223"/>
                  </a:lnTo>
                  <a:lnTo>
                    <a:pt x="3487" y="3223"/>
                  </a:lnTo>
                  <a:lnTo>
                    <a:pt x="3438" y="3248"/>
                  </a:lnTo>
                  <a:lnTo>
                    <a:pt x="3432" y="3251"/>
                  </a:lnTo>
                  <a:lnTo>
                    <a:pt x="3420" y="3257"/>
                  </a:lnTo>
                  <a:lnTo>
                    <a:pt x="3402" y="3265"/>
                  </a:lnTo>
                  <a:lnTo>
                    <a:pt x="3379" y="3274"/>
                  </a:lnTo>
                  <a:lnTo>
                    <a:pt x="3351" y="3286"/>
                  </a:lnTo>
                  <a:lnTo>
                    <a:pt x="3316" y="3299"/>
                  </a:lnTo>
                  <a:lnTo>
                    <a:pt x="3278" y="3313"/>
                  </a:lnTo>
                  <a:lnTo>
                    <a:pt x="3234" y="3328"/>
                  </a:lnTo>
                  <a:lnTo>
                    <a:pt x="3184" y="3343"/>
                  </a:lnTo>
                  <a:lnTo>
                    <a:pt x="3129" y="3358"/>
                  </a:lnTo>
                  <a:lnTo>
                    <a:pt x="3070" y="3373"/>
                  </a:lnTo>
                  <a:lnTo>
                    <a:pt x="3006" y="3388"/>
                  </a:lnTo>
                  <a:lnTo>
                    <a:pt x="2937" y="3402"/>
                  </a:lnTo>
                  <a:lnTo>
                    <a:pt x="2863" y="3415"/>
                  </a:lnTo>
                  <a:lnTo>
                    <a:pt x="2784" y="3427"/>
                  </a:lnTo>
                  <a:lnTo>
                    <a:pt x="2701" y="3437"/>
                  </a:lnTo>
                  <a:lnTo>
                    <a:pt x="2613" y="3446"/>
                  </a:lnTo>
                  <a:lnTo>
                    <a:pt x="2520" y="3452"/>
                  </a:lnTo>
                  <a:lnTo>
                    <a:pt x="2423" y="3456"/>
                  </a:lnTo>
                  <a:lnTo>
                    <a:pt x="2321" y="3458"/>
                  </a:lnTo>
                  <a:lnTo>
                    <a:pt x="2221" y="3456"/>
                  </a:lnTo>
                  <a:lnTo>
                    <a:pt x="2115" y="3452"/>
                  </a:lnTo>
                  <a:lnTo>
                    <a:pt x="2006" y="3444"/>
                  </a:lnTo>
                  <a:lnTo>
                    <a:pt x="1893" y="3434"/>
                  </a:lnTo>
                  <a:lnTo>
                    <a:pt x="1902" y="3419"/>
                  </a:lnTo>
                  <a:lnTo>
                    <a:pt x="1904" y="3404"/>
                  </a:lnTo>
                  <a:lnTo>
                    <a:pt x="1905" y="3390"/>
                  </a:lnTo>
                  <a:lnTo>
                    <a:pt x="1905" y="3379"/>
                  </a:lnTo>
                  <a:lnTo>
                    <a:pt x="1904" y="3370"/>
                  </a:lnTo>
                  <a:lnTo>
                    <a:pt x="1902" y="3359"/>
                  </a:lnTo>
                  <a:lnTo>
                    <a:pt x="1897" y="3348"/>
                  </a:lnTo>
                  <a:lnTo>
                    <a:pt x="1890" y="3339"/>
                  </a:lnTo>
                  <a:lnTo>
                    <a:pt x="1878" y="3329"/>
                  </a:lnTo>
                  <a:lnTo>
                    <a:pt x="1863" y="3319"/>
                  </a:lnTo>
                  <a:lnTo>
                    <a:pt x="1842" y="3311"/>
                  </a:lnTo>
                  <a:lnTo>
                    <a:pt x="1816" y="3302"/>
                  </a:lnTo>
                  <a:lnTo>
                    <a:pt x="1783" y="3295"/>
                  </a:lnTo>
                  <a:lnTo>
                    <a:pt x="2250" y="3295"/>
                  </a:lnTo>
                  <a:lnTo>
                    <a:pt x="2250" y="1788"/>
                  </a:lnTo>
                  <a:lnTo>
                    <a:pt x="1271" y="1788"/>
                  </a:lnTo>
                  <a:lnTo>
                    <a:pt x="1324" y="1740"/>
                  </a:lnTo>
                  <a:lnTo>
                    <a:pt x="1380" y="1696"/>
                  </a:lnTo>
                  <a:lnTo>
                    <a:pt x="1439" y="1657"/>
                  </a:lnTo>
                  <a:lnTo>
                    <a:pt x="1502" y="1622"/>
                  </a:lnTo>
                  <a:lnTo>
                    <a:pt x="1567" y="1592"/>
                  </a:lnTo>
                  <a:lnTo>
                    <a:pt x="1636" y="1566"/>
                  </a:lnTo>
                  <a:lnTo>
                    <a:pt x="1705" y="1547"/>
                  </a:lnTo>
                  <a:lnTo>
                    <a:pt x="1778" y="1532"/>
                  </a:lnTo>
                  <a:lnTo>
                    <a:pt x="1853" y="1522"/>
                  </a:lnTo>
                  <a:lnTo>
                    <a:pt x="1929" y="1520"/>
                  </a:lnTo>
                  <a:close/>
                  <a:moveTo>
                    <a:pt x="2240" y="0"/>
                  </a:moveTo>
                  <a:lnTo>
                    <a:pt x="2310" y="3"/>
                  </a:lnTo>
                  <a:lnTo>
                    <a:pt x="2380" y="13"/>
                  </a:lnTo>
                  <a:lnTo>
                    <a:pt x="2446" y="29"/>
                  </a:lnTo>
                  <a:lnTo>
                    <a:pt x="2510" y="51"/>
                  </a:lnTo>
                  <a:lnTo>
                    <a:pt x="2572" y="79"/>
                  </a:lnTo>
                  <a:lnTo>
                    <a:pt x="2630" y="112"/>
                  </a:lnTo>
                  <a:lnTo>
                    <a:pt x="2684" y="150"/>
                  </a:lnTo>
                  <a:lnTo>
                    <a:pt x="2736" y="192"/>
                  </a:lnTo>
                  <a:lnTo>
                    <a:pt x="2783" y="239"/>
                  </a:lnTo>
                  <a:lnTo>
                    <a:pt x="2826" y="290"/>
                  </a:lnTo>
                  <a:lnTo>
                    <a:pt x="2863" y="345"/>
                  </a:lnTo>
                  <a:lnTo>
                    <a:pt x="2896" y="403"/>
                  </a:lnTo>
                  <a:lnTo>
                    <a:pt x="2924" y="464"/>
                  </a:lnTo>
                  <a:lnTo>
                    <a:pt x="2945" y="528"/>
                  </a:lnTo>
                  <a:lnTo>
                    <a:pt x="2961" y="595"/>
                  </a:lnTo>
                  <a:lnTo>
                    <a:pt x="2972" y="664"/>
                  </a:lnTo>
                  <a:lnTo>
                    <a:pt x="2975" y="734"/>
                  </a:lnTo>
                  <a:lnTo>
                    <a:pt x="2972" y="806"/>
                  </a:lnTo>
                  <a:lnTo>
                    <a:pt x="2961" y="874"/>
                  </a:lnTo>
                  <a:lnTo>
                    <a:pt x="2945" y="941"/>
                  </a:lnTo>
                  <a:lnTo>
                    <a:pt x="2924" y="1005"/>
                  </a:lnTo>
                  <a:lnTo>
                    <a:pt x="2896" y="1067"/>
                  </a:lnTo>
                  <a:lnTo>
                    <a:pt x="2863" y="1125"/>
                  </a:lnTo>
                  <a:lnTo>
                    <a:pt x="2826" y="1179"/>
                  </a:lnTo>
                  <a:lnTo>
                    <a:pt x="2783" y="1230"/>
                  </a:lnTo>
                  <a:lnTo>
                    <a:pt x="2736" y="1277"/>
                  </a:lnTo>
                  <a:lnTo>
                    <a:pt x="2684" y="1320"/>
                  </a:lnTo>
                  <a:lnTo>
                    <a:pt x="2630" y="1358"/>
                  </a:lnTo>
                  <a:lnTo>
                    <a:pt x="2572" y="1391"/>
                  </a:lnTo>
                  <a:lnTo>
                    <a:pt x="2510" y="1419"/>
                  </a:lnTo>
                  <a:lnTo>
                    <a:pt x="2446" y="1440"/>
                  </a:lnTo>
                  <a:lnTo>
                    <a:pt x="2380" y="1456"/>
                  </a:lnTo>
                  <a:lnTo>
                    <a:pt x="2310" y="1467"/>
                  </a:lnTo>
                  <a:lnTo>
                    <a:pt x="2240" y="1470"/>
                  </a:lnTo>
                  <a:lnTo>
                    <a:pt x="2169" y="1467"/>
                  </a:lnTo>
                  <a:lnTo>
                    <a:pt x="2101" y="1456"/>
                  </a:lnTo>
                  <a:lnTo>
                    <a:pt x="2033" y="1440"/>
                  </a:lnTo>
                  <a:lnTo>
                    <a:pt x="1969" y="1419"/>
                  </a:lnTo>
                  <a:lnTo>
                    <a:pt x="1908" y="1391"/>
                  </a:lnTo>
                  <a:lnTo>
                    <a:pt x="1851" y="1358"/>
                  </a:lnTo>
                  <a:lnTo>
                    <a:pt x="1795" y="1320"/>
                  </a:lnTo>
                  <a:lnTo>
                    <a:pt x="1745" y="1277"/>
                  </a:lnTo>
                  <a:lnTo>
                    <a:pt x="1698" y="1230"/>
                  </a:lnTo>
                  <a:lnTo>
                    <a:pt x="1655" y="1179"/>
                  </a:lnTo>
                  <a:lnTo>
                    <a:pt x="1618" y="1125"/>
                  </a:lnTo>
                  <a:lnTo>
                    <a:pt x="1584" y="1067"/>
                  </a:lnTo>
                  <a:lnTo>
                    <a:pt x="1557" y="1005"/>
                  </a:lnTo>
                  <a:lnTo>
                    <a:pt x="1534" y="941"/>
                  </a:lnTo>
                  <a:lnTo>
                    <a:pt x="1518" y="874"/>
                  </a:lnTo>
                  <a:lnTo>
                    <a:pt x="1508" y="806"/>
                  </a:lnTo>
                  <a:lnTo>
                    <a:pt x="1505" y="734"/>
                  </a:lnTo>
                  <a:lnTo>
                    <a:pt x="1508" y="664"/>
                  </a:lnTo>
                  <a:lnTo>
                    <a:pt x="1518" y="595"/>
                  </a:lnTo>
                  <a:lnTo>
                    <a:pt x="1534" y="528"/>
                  </a:lnTo>
                  <a:lnTo>
                    <a:pt x="1557" y="464"/>
                  </a:lnTo>
                  <a:lnTo>
                    <a:pt x="1584" y="403"/>
                  </a:lnTo>
                  <a:lnTo>
                    <a:pt x="1618" y="345"/>
                  </a:lnTo>
                  <a:lnTo>
                    <a:pt x="1655" y="290"/>
                  </a:lnTo>
                  <a:lnTo>
                    <a:pt x="1698" y="239"/>
                  </a:lnTo>
                  <a:lnTo>
                    <a:pt x="1745" y="192"/>
                  </a:lnTo>
                  <a:lnTo>
                    <a:pt x="1795" y="150"/>
                  </a:lnTo>
                  <a:lnTo>
                    <a:pt x="1851" y="112"/>
                  </a:lnTo>
                  <a:lnTo>
                    <a:pt x="1908" y="79"/>
                  </a:lnTo>
                  <a:lnTo>
                    <a:pt x="1969" y="51"/>
                  </a:lnTo>
                  <a:lnTo>
                    <a:pt x="2033" y="29"/>
                  </a:lnTo>
                  <a:lnTo>
                    <a:pt x="2101" y="13"/>
                  </a:lnTo>
                  <a:lnTo>
                    <a:pt x="2169" y="3"/>
                  </a:lnTo>
                  <a:lnTo>
                    <a:pt x="2240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ea typeface="Apple LiGothic" pitchFamily="2" charset="-120"/>
              </a:endParaRPr>
            </a:p>
          </p:txBody>
        </p:sp>
      </p:grpSp>
      <p:grpSp>
        <p:nvGrpSpPr>
          <p:cNvPr id="85" name="Group 84"/>
          <p:cNvGrpSpPr/>
          <p:nvPr/>
        </p:nvGrpSpPr>
        <p:grpSpPr>
          <a:xfrm>
            <a:off x="4244646" y="509524"/>
            <a:ext cx="517566" cy="513506"/>
            <a:chOff x="8197738" y="2260161"/>
            <a:chExt cx="1488830" cy="1488831"/>
          </a:xfrm>
        </p:grpSpPr>
        <p:sp>
          <p:nvSpPr>
            <p:cNvPr id="86" name="Oval 85"/>
            <p:cNvSpPr/>
            <p:nvPr/>
          </p:nvSpPr>
          <p:spPr>
            <a:xfrm>
              <a:off x="8197738" y="2260161"/>
              <a:ext cx="1488830" cy="1488831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Apple LiGothic" pitchFamily="2" charset="-120"/>
              </a:endParaRPr>
            </a:p>
          </p:txBody>
        </p:sp>
        <p:grpSp>
          <p:nvGrpSpPr>
            <p:cNvPr id="87" name="Group 26"/>
            <p:cNvGrpSpPr>
              <a:grpSpLocks noChangeAspect="1"/>
            </p:cNvGrpSpPr>
            <p:nvPr/>
          </p:nvGrpSpPr>
          <p:grpSpPr bwMode="auto">
            <a:xfrm>
              <a:off x="8446059" y="2637179"/>
              <a:ext cx="992188" cy="765175"/>
              <a:chOff x="1774" y="417"/>
              <a:chExt cx="625" cy="482"/>
            </a:xfrm>
            <a:solidFill>
              <a:schemeClr val="bg1"/>
            </a:solidFill>
          </p:grpSpPr>
          <p:sp>
            <p:nvSpPr>
              <p:cNvPr id="88" name="Freeform 28"/>
              <p:cNvSpPr>
                <a:spLocks/>
              </p:cNvSpPr>
              <p:nvPr/>
            </p:nvSpPr>
            <p:spPr bwMode="auto">
              <a:xfrm>
                <a:off x="2041" y="556"/>
                <a:ext cx="92" cy="44"/>
              </a:xfrm>
              <a:custGeom>
                <a:avLst/>
                <a:gdLst>
                  <a:gd name="T0" fmla="*/ 106 w 551"/>
                  <a:gd name="T1" fmla="*/ 0 h 265"/>
                  <a:gd name="T2" fmla="*/ 446 w 551"/>
                  <a:gd name="T3" fmla="*/ 0 h 265"/>
                  <a:gd name="T4" fmla="*/ 500 w 551"/>
                  <a:gd name="T5" fmla="*/ 2 h 265"/>
                  <a:gd name="T6" fmla="*/ 551 w 551"/>
                  <a:gd name="T7" fmla="*/ 10 h 265"/>
                  <a:gd name="T8" fmla="*/ 525 w 551"/>
                  <a:gd name="T9" fmla="*/ 53 h 265"/>
                  <a:gd name="T10" fmla="*/ 502 w 551"/>
                  <a:gd name="T11" fmla="*/ 98 h 265"/>
                  <a:gd name="T12" fmla="*/ 486 w 551"/>
                  <a:gd name="T13" fmla="*/ 145 h 265"/>
                  <a:gd name="T14" fmla="*/ 475 w 551"/>
                  <a:gd name="T15" fmla="*/ 196 h 265"/>
                  <a:gd name="T16" fmla="*/ 469 w 551"/>
                  <a:gd name="T17" fmla="*/ 248 h 265"/>
                  <a:gd name="T18" fmla="*/ 428 w 551"/>
                  <a:gd name="T19" fmla="*/ 232 h 265"/>
                  <a:gd name="T20" fmla="*/ 384 w 551"/>
                  <a:gd name="T21" fmla="*/ 220 h 265"/>
                  <a:gd name="T22" fmla="*/ 341 w 551"/>
                  <a:gd name="T23" fmla="*/ 213 h 265"/>
                  <a:gd name="T24" fmla="*/ 295 w 551"/>
                  <a:gd name="T25" fmla="*/ 211 h 265"/>
                  <a:gd name="T26" fmla="*/ 238 w 551"/>
                  <a:gd name="T27" fmla="*/ 215 h 265"/>
                  <a:gd name="T28" fmla="*/ 184 w 551"/>
                  <a:gd name="T29" fmla="*/ 225 h 265"/>
                  <a:gd name="T30" fmla="*/ 132 w 551"/>
                  <a:gd name="T31" fmla="*/ 242 h 265"/>
                  <a:gd name="T32" fmla="*/ 83 w 551"/>
                  <a:gd name="T33" fmla="*/ 265 h 265"/>
                  <a:gd name="T34" fmla="*/ 80 w 551"/>
                  <a:gd name="T35" fmla="*/ 209 h 265"/>
                  <a:gd name="T36" fmla="*/ 69 w 551"/>
                  <a:gd name="T37" fmla="*/ 156 h 265"/>
                  <a:gd name="T38" fmla="*/ 52 w 551"/>
                  <a:gd name="T39" fmla="*/ 104 h 265"/>
                  <a:gd name="T40" fmla="*/ 29 w 551"/>
                  <a:gd name="T41" fmla="*/ 55 h 265"/>
                  <a:gd name="T42" fmla="*/ 0 w 551"/>
                  <a:gd name="T43" fmla="*/ 10 h 265"/>
                  <a:gd name="T44" fmla="*/ 52 w 551"/>
                  <a:gd name="T45" fmla="*/ 2 h 265"/>
                  <a:gd name="T46" fmla="*/ 106 w 551"/>
                  <a:gd name="T47" fmla="*/ 0 h 2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551" h="265">
                    <a:moveTo>
                      <a:pt x="106" y="0"/>
                    </a:moveTo>
                    <a:lnTo>
                      <a:pt x="446" y="0"/>
                    </a:lnTo>
                    <a:lnTo>
                      <a:pt x="500" y="2"/>
                    </a:lnTo>
                    <a:lnTo>
                      <a:pt x="551" y="10"/>
                    </a:lnTo>
                    <a:lnTo>
                      <a:pt x="525" y="53"/>
                    </a:lnTo>
                    <a:lnTo>
                      <a:pt x="502" y="98"/>
                    </a:lnTo>
                    <a:lnTo>
                      <a:pt x="486" y="145"/>
                    </a:lnTo>
                    <a:lnTo>
                      <a:pt x="475" y="196"/>
                    </a:lnTo>
                    <a:lnTo>
                      <a:pt x="469" y="248"/>
                    </a:lnTo>
                    <a:lnTo>
                      <a:pt x="428" y="232"/>
                    </a:lnTo>
                    <a:lnTo>
                      <a:pt x="384" y="220"/>
                    </a:lnTo>
                    <a:lnTo>
                      <a:pt x="341" y="213"/>
                    </a:lnTo>
                    <a:lnTo>
                      <a:pt x="295" y="211"/>
                    </a:lnTo>
                    <a:lnTo>
                      <a:pt x="238" y="215"/>
                    </a:lnTo>
                    <a:lnTo>
                      <a:pt x="184" y="225"/>
                    </a:lnTo>
                    <a:lnTo>
                      <a:pt x="132" y="242"/>
                    </a:lnTo>
                    <a:lnTo>
                      <a:pt x="83" y="265"/>
                    </a:lnTo>
                    <a:lnTo>
                      <a:pt x="80" y="209"/>
                    </a:lnTo>
                    <a:lnTo>
                      <a:pt x="69" y="156"/>
                    </a:lnTo>
                    <a:lnTo>
                      <a:pt x="52" y="104"/>
                    </a:lnTo>
                    <a:lnTo>
                      <a:pt x="29" y="55"/>
                    </a:lnTo>
                    <a:lnTo>
                      <a:pt x="0" y="10"/>
                    </a:lnTo>
                    <a:lnTo>
                      <a:pt x="52" y="2"/>
                    </a:lnTo>
                    <a:lnTo>
                      <a:pt x="106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89" name="Freeform 29"/>
              <p:cNvSpPr>
                <a:spLocks/>
              </p:cNvSpPr>
              <p:nvPr/>
            </p:nvSpPr>
            <p:spPr bwMode="auto">
              <a:xfrm>
                <a:off x="2020" y="417"/>
                <a:ext cx="134" cy="135"/>
              </a:xfrm>
              <a:custGeom>
                <a:avLst/>
                <a:gdLst>
                  <a:gd name="T0" fmla="*/ 401 w 803"/>
                  <a:gd name="T1" fmla="*/ 0 h 810"/>
                  <a:gd name="T2" fmla="*/ 452 w 803"/>
                  <a:gd name="T3" fmla="*/ 3 h 810"/>
                  <a:gd name="T4" fmla="*/ 501 w 803"/>
                  <a:gd name="T5" fmla="*/ 13 h 810"/>
                  <a:gd name="T6" fmla="*/ 547 w 803"/>
                  <a:gd name="T7" fmla="*/ 28 h 810"/>
                  <a:gd name="T8" fmla="*/ 590 w 803"/>
                  <a:gd name="T9" fmla="*/ 47 h 810"/>
                  <a:gd name="T10" fmla="*/ 632 w 803"/>
                  <a:gd name="T11" fmla="*/ 73 h 810"/>
                  <a:gd name="T12" fmla="*/ 668 w 803"/>
                  <a:gd name="T13" fmla="*/ 103 h 810"/>
                  <a:gd name="T14" fmla="*/ 702 w 803"/>
                  <a:gd name="T15" fmla="*/ 136 h 810"/>
                  <a:gd name="T16" fmla="*/ 731 w 803"/>
                  <a:gd name="T17" fmla="*/ 173 h 810"/>
                  <a:gd name="T18" fmla="*/ 756 w 803"/>
                  <a:gd name="T19" fmla="*/ 215 h 810"/>
                  <a:gd name="T20" fmla="*/ 776 w 803"/>
                  <a:gd name="T21" fmla="*/ 259 h 810"/>
                  <a:gd name="T22" fmla="*/ 791 w 803"/>
                  <a:gd name="T23" fmla="*/ 306 h 810"/>
                  <a:gd name="T24" fmla="*/ 800 w 803"/>
                  <a:gd name="T25" fmla="*/ 354 h 810"/>
                  <a:gd name="T26" fmla="*/ 803 w 803"/>
                  <a:gd name="T27" fmla="*/ 405 h 810"/>
                  <a:gd name="T28" fmla="*/ 800 w 803"/>
                  <a:gd name="T29" fmla="*/ 456 h 810"/>
                  <a:gd name="T30" fmla="*/ 791 w 803"/>
                  <a:gd name="T31" fmla="*/ 504 h 810"/>
                  <a:gd name="T32" fmla="*/ 776 w 803"/>
                  <a:gd name="T33" fmla="*/ 552 h 810"/>
                  <a:gd name="T34" fmla="*/ 756 w 803"/>
                  <a:gd name="T35" fmla="*/ 596 h 810"/>
                  <a:gd name="T36" fmla="*/ 731 w 803"/>
                  <a:gd name="T37" fmla="*/ 636 h 810"/>
                  <a:gd name="T38" fmla="*/ 702 w 803"/>
                  <a:gd name="T39" fmla="*/ 674 h 810"/>
                  <a:gd name="T40" fmla="*/ 668 w 803"/>
                  <a:gd name="T41" fmla="*/ 707 h 810"/>
                  <a:gd name="T42" fmla="*/ 632 w 803"/>
                  <a:gd name="T43" fmla="*/ 737 h 810"/>
                  <a:gd name="T44" fmla="*/ 590 w 803"/>
                  <a:gd name="T45" fmla="*/ 762 h 810"/>
                  <a:gd name="T46" fmla="*/ 547 w 803"/>
                  <a:gd name="T47" fmla="*/ 782 h 810"/>
                  <a:gd name="T48" fmla="*/ 501 w 803"/>
                  <a:gd name="T49" fmla="*/ 798 h 810"/>
                  <a:gd name="T50" fmla="*/ 452 w 803"/>
                  <a:gd name="T51" fmla="*/ 807 h 810"/>
                  <a:gd name="T52" fmla="*/ 401 w 803"/>
                  <a:gd name="T53" fmla="*/ 810 h 810"/>
                  <a:gd name="T54" fmla="*/ 351 w 803"/>
                  <a:gd name="T55" fmla="*/ 807 h 810"/>
                  <a:gd name="T56" fmla="*/ 303 w 803"/>
                  <a:gd name="T57" fmla="*/ 798 h 810"/>
                  <a:gd name="T58" fmla="*/ 256 w 803"/>
                  <a:gd name="T59" fmla="*/ 782 h 810"/>
                  <a:gd name="T60" fmla="*/ 212 w 803"/>
                  <a:gd name="T61" fmla="*/ 762 h 810"/>
                  <a:gd name="T62" fmla="*/ 172 w 803"/>
                  <a:gd name="T63" fmla="*/ 737 h 810"/>
                  <a:gd name="T64" fmla="*/ 135 w 803"/>
                  <a:gd name="T65" fmla="*/ 707 h 810"/>
                  <a:gd name="T66" fmla="*/ 101 w 803"/>
                  <a:gd name="T67" fmla="*/ 674 h 810"/>
                  <a:gd name="T68" fmla="*/ 72 w 803"/>
                  <a:gd name="T69" fmla="*/ 636 h 810"/>
                  <a:gd name="T70" fmla="*/ 47 w 803"/>
                  <a:gd name="T71" fmla="*/ 596 h 810"/>
                  <a:gd name="T72" fmla="*/ 27 w 803"/>
                  <a:gd name="T73" fmla="*/ 552 h 810"/>
                  <a:gd name="T74" fmla="*/ 12 w 803"/>
                  <a:gd name="T75" fmla="*/ 504 h 810"/>
                  <a:gd name="T76" fmla="*/ 3 w 803"/>
                  <a:gd name="T77" fmla="*/ 456 h 810"/>
                  <a:gd name="T78" fmla="*/ 0 w 803"/>
                  <a:gd name="T79" fmla="*/ 405 h 810"/>
                  <a:gd name="T80" fmla="*/ 3 w 803"/>
                  <a:gd name="T81" fmla="*/ 354 h 810"/>
                  <a:gd name="T82" fmla="*/ 12 w 803"/>
                  <a:gd name="T83" fmla="*/ 306 h 810"/>
                  <a:gd name="T84" fmla="*/ 27 w 803"/>
                  <a:gd name="T85" fmla="*/ 259 h 810"/>
                  <a:gd name="T86" fmla="*/ 47 w 803"/>
                  <a:gd name="T87" fmla="*/ 215 h 810"/>
                  <a:gd name="T88" fmla="*/ 72 w 803"/>
                  <a:gd name="T89" fmla="*/ 173 h 810"/>
                  <a:gd name="T90" fmla="*/ 101 w 803"/>
                  <a:gd name="T91" fmla="*/ 136 h 810"/>
                  <a:gd name="T92" fmla="*/ 135 w 803"/>
                  <a:gd name="T93" fmla="*/ 103 h 810"/>
                  <a:gd name="T94" fmla="*/ 172 w 803"/>
                  <a:gd name="T95" fmla="*/ 73 h 810"/>
                  <a:gd name="T96" fmla="*/ 212 w 803"/>
                  <a:gd name="T97" fmla="*/ 47 h 810"/>
                  <a:gd name="T98" fmla="*/ 256 w 803"/>
                  <a:gd name="T99" fmla="*/ 28 h 810"/>
                  <a:gd name="T100" fmla="*/ 303 w 803"/>
                  <a:gd name="T101" fmla="*/ 13 h 810"/>
                  <a:gd name="T102" fmla="*/ 351 w 803"/>
                  <a:gd name="T103" fmla="*/ 3 h 810"/>
                  <a:gd name="T104" fmla="*/ 401 w 803"/>
                  <a:gd name="T105" fmla="*/ 0 h 8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03" h="810">
                    <a:moveTo>
                      <a:pt x="401" y="0"/>
                    </a:moveTo>
                    <a:lnTo>
                      <a:pt x="452" y="3"/>
                    </a:lnTo>
                    <a:lnTo>
                      <a:pt x="501" y="13"/>
                    </a:lnTo>
                    <a:lnTo>
                      <a:pt x="547" y="28"/>
                    </a:lnTo>
                    <a:lnTo>
                      <a:pt x="590" y="47"/>
                    </a:lnTo>
                    <a:lnTo>
                      <a:pt x="632" y="73"/>
                    </a:lnTo>
                    <a:lnTo>
                      <a:pt x="668" y="103"/>
                    </a:lnTo>
                    <a:lnTo>
                      <a:pt x="702" y="136"/>
                    </a:lnTo>
                    <a:lnTo>
                      <a:pt x="731" y="173"/>
                    </a:lnTo>
                    <a:lnTo>
                      <a:pt x="756" y="215"/>
                    </a:lnTo>
                    <a:lnTo>
                      <a:pt x="776" y="259"/>
                    </a:lnTo>
                    <a:lnTo>
                      <a:pt x="791" y="306"/>
                    </a:lnTo>
                    <a:lnTo>
                      <a:pt x="800" y="354"/>
                    </a:lnTo>
                    <a:lnTo>
                      <a:pt x="803" y="405"/>
                    </a:lnTo>
                    <a:lnTo>
                      <a:pt x="800" y="456"/>
                    </a:lnTo>
                    <a:lnTo>
                      <a:pt x="791" y="504"/>
                    </a:lnTo>
                    <a:lnTo>
                      <a:pt x="776" y="552"/>
                    </a:lnTo>
                    <a:lnTo>
                      <a:pt x="756" y="596"/>
                    </a:lnTo>
                    <a:lnTo>
                      <a:pt x="731" y="636"/>
                    </a:lnTo>
                    <a:lnTo>
                      <a:pt x="702" y="674"/>
                    </a:lnTo>
                    <a:lnTo>
                      <a:pt x="668" y="707"/>
                    </a:lnTo>
                    <a:lnTo>
                      <a:pt x="632" y="737"/>
                    </a:lnTo>
                    <a:lnTo>
                      <a:pt x="590" y="762"/>
                    </a:lnTo>
                    <a:lnTo>
                      <a:pt x="547" y="782"/>
                    </a:lnTo>
                    <a:lnTo>
                      <a:pt x="501" y="798"/>
                    </a:lnTo>
                    <a:lnTo>
                      <a:pt x="452" y="807"/>
                    </a:lnTo>
                    <a:lnTo>
                      <a:pt x="401" y="810"/>
                    </a:lnTo>
                    <a:lnTo>
                      <a:pt x="351" y="807"/>
                    </a:lnTo>
                    <a:lnTo>
                      <a:pt x="303" y="798"/>
                    </a:lnTo>
                    <a:lnTo>
                      <a:pt x="256" y="782"/>
                    </a:lnTo>
                    <a:lnTo>
                      <a:pt x="212" y="762"/>
                    </a:lnTo>
                    <a:lnTo>
                      <a:pt x="172" y="737"/>
                    </a:lnTo>
                    <a:lnTo>
                      <a:pt x="135" y="707"/>
                    </a:lnTo>
                    <a:lnTo>
                      <a:pt x="101" y="674"/>
                    </a:lnTo>
                    <a:lnTo>
                      <a:pt x="72" y="636"/>
                    </a:lnTo>
                    <a:lnTo>
                      <a:pt x="47" y="596"/>
                    </a:lnTo>
                    <a:lnTo>
                      <a:pt x="27" y="552"/>
                    </a:lnTo>
                    <a:lnTo>
                      <a:pt x="12" y="504"/>
                    </a:lnTo>
                    <a:lnTo>
                      <a:pt x="3" y="456"/>
                    </a:lnTo>
                    <a:lnTo>
                      <a:pt x="0" y="405"/>
                    </a:lnTo>
                    <a:lnTo>
                      <a:pt x="3" y="354"/>
                    </a:lnTo>
                    <a:lnTo>
                      <a:pt x="12" y="306"/>
                    </a:lnTo>
                    <a:lnTo>
                      <a:pt x="27" y="259"/>
                    </a:lnTo>
                    <a:lnTo>
                      <a:pt x="47" y="215"/>
                    </a:lnTo>
                    <a:lnTo>
                      <a:pt x="72" y="173"/>
                    </a:lnTo>
                    <a:lnTo>
                      <a:pt x="101" y="136"/>
                    </a:lnTo>
                    <a:lnTo>
                      <a:pt x="135" y="103"/>
                    </a:lnTo>
                    <a:lnTo>
                      <a:pt x="172" y="73"/>
                    </a:lnTo>
                    <a:lnTo>
                      <a:pt x="212" y="47"/>
                    </a:lnTo>
                    <a:lnTo>
                      <a:pt x="256" y="28"/>
                    </a:lnTo>
                    <a:lnTo>
                      <a:pt x="303" y="13"/>
                    </a:lnTo>
                    <a:lnTo>
                      <a:pt x="351" y="3"/>
                    </a:lnTo>
                    <a:lnTo>
                      <a:pt x="40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0" name="Freeform 30"/>
              <p:cNvSpPr>
                <a:spLocks/>
              </p:cNvSpPr>
              <p:nvPr/>
            </p:nvSpPr>
            <p:spPr bwMode="auto">
              <a:xfrm>
                <a:off x="2130" y="542"/>
                <a:ext cx="124" cy="125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8 w 740"/>
                  <a:gd name="T5" fmla="*/ 12 h 745"/>
                  <a:gd name="T6" fmla="*/ 514 w 740"/>
                  <a:gd name="T7" fmla="*/ 29 h 745"/>
                  <a:gd name="T8" fmla="*/ 556 w 740"/>
                  <a:gd name="T9" fmla="*/ 51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89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6 w 740"/>
                  <a:gd name="T23" fmla="*/ 322 h 745"/>
                  <a:gd name="T24" fmla="*/ 740 w 740"/>
                  <a:gd name="T25" fmla="*/ 373 h 745"/>
                  <a:gd name="T26" fmla="*/ 736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89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6 w 740"/>
                  <a:gd name="T41" fmla="*/ 695 h 745"/>
                  <a:gd name="T42" fmla="*/ 514 w 740"/>
                  <a:gd name="T43" fmla="*/ 717 h 745"/>
                  <a:gd name="T44" fmla="*/ 468 w 740"/>
                  <a:gd name="T45" fmla="*/ 733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8 w 740"/>
                  <a:gd name="T51" fmla="*/ 743 h 745"/>
                  <a:gd name="T52" fmla="*/ 288 w 740"/>
                  <a:gd name="T53" fmla="*/ 736 h 745"/>
                  <a:gd name="T54" fmla="*/ 250 w 740"/>
                  <a:gd name="T55" fmla="*/ 726 h 745"/>
                  <a:gd name="T56" fmla="*/ 214 w 740"/>
                  <a:gd name="T57" fmla="*/ 711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0 w 740"/>
                  <a:gd name="T63" fmla="*/ 557 h 745"/>
                  <a:gd name="T64" fmla="*/ 145 w 740"/>
                  <a:gd name="T65" fmla="*/ 512 h 745"/>
                  <a:gd name="T66" fmla="*/ 115 w 740"/>
                  <a:gd name="T67" fmla="*/ 470 h 745"/>
                  <a:gd name="T68" fmla="*/ 81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4 w 740"/>
                  <a:gd name="T75" fmla="*/ 317 h 745"/>
                  <a:gd name="T76" fmla="*/ 14 w 740"/>
                  <a:gd name="T77" fmla="*/ 269 h 745"/>
                  <a:gd name="T78" fmla="*/ 30 w 740"/>
                  <a:gd name="T79" fmla="*/ 224 h 745"/>
                  <a:gd name="T80" fmla="*/ 52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5 w 740"/>
                  <a:gd name="T87" fmla="*/ 76 h 745"/>
                  <a:gd name="T88" fmla="*/ 184 w 740"/>
                  <a:gd name="T89" fmla="*/ 49 h 745"/>
                  <a:gd name="T90" fmla="*/ 226 w 740"/>
                  <a:gd name="T91" fmla="*/ 29 h 745"/>
                  <a:gd name="T92" fmla="*/ 272 w 740"/>
                  <a:gd name="T93" fmla="*/ 12 h 745"/>
                  <a:gd name="T94" fmla="*/ 320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8" y="12"/>
                    </a:lnTo>
                    <a:lnTo>
                      <a:pt x="514" y="29"/>
                    </a:lnTo>
                    <a:lnTo>
                      <a:pt x="556" y="51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89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6" y="322"/>
                    </a:lnTo>
                    <a:lnTo>
                      <a:pt x="740" y="373"/>
                    </a:lnTo>
                    <a:lnTo>
                      <a:pt x="736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89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6" y="695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8" y="743"/>
                    </a:lnTo>
                    <a:lnTo>
                      <a:pt x="288" y="736"/>
                    </a:lnTo>
                    <a:lnTo>
                      <a:pt x="250" y="726"/>
                    </a:lnTo>
                    <a:lnTo>
                      <a:pt x="214" y="711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0" y="557"/>
                    </a:lnTo>
                    <a:lnTo>
                      <a:pt x="145" y="512"/>
                    </a:lnTo>
                    <a:lnTo>
                      <a:pt x="115" y="470"/>
                    </a:lnTo>
                    <a:lnTo>
                      <a:pt x="81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4" y="317"/>
                    </a:lnTo>
                    <a:lnTo>
                      <a:pt x="14" y="269"/>
                    </a:lnTo>
                    <a:lnTo>
                      <a:pt x="30" y="224"/>
                    </a:lnTo>
                    <a:lnTo>
                      <a:pt x="52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5" y="76"/>
                    </a:lnTo>
                    <a:lnTo>
                      <a:pt x="184" y="49"/>
                    </a:lnTo>
                    <a:lnTo>
                      <a:pt x="226" y="29"/>
                    </a:lnTo>
                    <a:lnTo>
                      <a:pt x="272" y="12"/>
                    </a:lnTo>
                    <a:lnTo>
                      <a:pt x="320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1" name="Freeform 31"/>
              <p:cNvSpPr>
                <a:spLocks/>
              </p:cNvSpPr>
              <p:nvPr/>
            </p:nvSpPr>
            <p:spPr bwMode="auto">
              <a:xfrm>
                <a:off x="1920" y="542"/>
                <a:ext cx="124" cy="125"/>
              </a:xfrm>
              <a:custGeom>
                <a:avLst/>
                <a:gdLst>
                  <a:gd name="T0" fmla="*/ 371 w 741"/>
                  <a:gd name="T1" fmla="*/ 0 h 745"/>
                  <a:gd name="T2" fmla="*/ 421 w 741"/>
                  <a:gd name="T3" fmla="*/ 3 h 745"/>
                  <a:gd name="T4" fmla="*/ 469 w 741"/>
                  <a:gd name="T5" fmla="*/ 12 h 745"/>
                  <a:gd name="T6" fmla="*/ 515 w 741"/>
                  <a:gd name="T7" fmla="*/ 29 h 745"/>
                  <a:gd name="T8" fmla="*/ 558 w 741"/>
                  <a:gd name="T9" fmla="*/ 51 h 745"/>
                  <a:gd name="T10" fmla="*/ 597 w 741"/>
                  <a:gd name="T11" fmla="*/ 77 h 745"/>
                  <a:gd name="T12" fmla="*/ 633 w 741"/>
                  <a:gd name="T13" fmla="*/ 108 h 745"/>
                  <a:gd name="T14" fmla="*/ 663 w 741"/>
                  <a:gd name="T15" fmla="*/ 144 h 745"/>
                  <a:gd name="T16" fmla="*/ 690 w 741"/>
                  <a:gd name="T17" fmla="*/ 184 h 745"/>
                  <a:gd name="T18" fmla="*/ 712 w 741"/>
                  <a:gd name="T19" fmla="*/ 227 h 745"/>
                  <a:gd name="T20" fmla="*/ 728 w 741"/>
                  <a:gd name="T21" fmla="*/ 273 h 745"/>
                  <a:gd name="T22" fmla="*/ 738 w 741"/>
                  <a:gd name="T23" fmla="*/ 322 h 745"/>
                  <a:gd name="T24" fmla="*/ 741 w 741"/>
                  <a:gd name="T25" fmla="*/ 373 h 745"/>
                  <a:gd name="T26" fmla="*/ 740 w 741"/>
                  <a:gd name="T27" fmla="*/ 393 h 745"/>
                  <a:gd name="T28" fmla="*/ 702 w 741"/>
                  <a:gd name="T29" fmla="*/ 426 h 745"/>
                  <a:gd name="T30" fmla="*/ 669 w 741"/>
                  <a:gd name="T31" fmla="*/ 463 h 745"/>
                  <a:gd name="T32" fmla="*/ 639 w 741"/>
                  <a:gd name="T33" fmla="*/ 502 h 745"/>
                  <a:gd name="T34" fmla="*/ 614 w 741"/>
                  <a:gd name="T35" fmla="*/ 545 h 745"/>
                  <a:gd name="T36" fmla="*/ 594 w 741"/>
                  <a:gd name="T37" fmla="*/ 590 h 745"/>
                  <a:gd name="T38" fmla="*/ 579 w 741"/>
                  <a:gd name="T39" fmla="*/ 638 h 745"/>
                  <a:gd name="T40" fmla="*/ 567 w 741"/>
                  <a:gd name="T41" fmla="*/ 688 h 745"/>
                  <a:gd name="T42" fmla="*/ 532 w 741"/>
                  <a:gd name="T43" fmla="*/ 707 h 745"/>
                  <a:gd name="T44" fmla="*/ 494 w 741"/>
                  <a:gd name="T45" fmla="*/ 723 h 745"/>
                  <a:gd name="T46" fmla="*/ 455 w 741"/>
                  <a:gd name="T47" fmla="*/ 736 h 745"/>
                  <a:gd name="T48" fmla="*/ 414 w 741"/>
                  <a:gd name="T49" fmla="*/ 743 h 745"/>
                  <a:gd name="T50" fmla="*/ 371 w 741"/>
                  <a:gd name="T51" fmla="*/ 745 h 745"/>
                  <a:gd name="T52" fmla="*/ 321 w 741"/>
                  <a:gd name="T53" fmla="*/ 742 h 745"/>
                  <a:gd name="T54" fmla="*/ 273 w 741"/>
                  <a:gd name="T55" fmla="*/ 733 h 745"/>
                  <a:gd name="T56" fmla="*/ 227 w 741"/>
                  <a:gd name="T57" fmla="*/ 717 h 745"/>
                  <a:gd name="T58" fmla="*/ 184 w 741"/>
                  <a:gd name="T59" fmla="*/ 695 h 745"/>
                  <a:gd name="T60" fmla="*/ 145 w 741"/>
                  <a:gd name="T61" fmla="*/ 668 h 745"/>
                  <a:gd name="T62" fmla="*/ 109 w 741"/>
                  <a:gd name="T63" fmla="*/ 636 h 745"/>
                  <a:gd name="T64" fmla="*/ 78 w 741"/>
                  <a:gd name="T65" fmla="*/ 600 h 745"/>
                  <a:gd name="T66" fmla="*/ 51 w 741"/>
                  <a:gd name="T67" fmla="*/ 561 h 745"/>
                  <a:gd name="T68" fmla="*/ 30 w 741"/>
                  <a:gd name="T69" fmla="*/ 518 h 745"/>
                  <a:gd name="T70" fmla="*/ 14 w 741"/>
                  <a:gd name="T71" fmla="*/ 472 h 745"/>
                  <a:gd name="T72" fmla="*/ 4 w 741"/>
                  <a:gd name="T73" fmla="*/ 423 h 745"/>
                  <a:gd name="T74" fmla="*/ 0 w 741"/>
                  <a:gd name="T75" fmla="*/ 373 h 745"/>
                  <a:gd name="T76" fmla="*/ 4 w 741"/>
                  <a:gd name="T77" fmla="*/ 322 h 745"/>
                  <a:gd name="T78" fmla="*/ 14 w 741"/>
                  <a:gd name="T79" fmla="*/ 273 h 745"/>
                  <a:gd name="T80" fmla="*/ 30 w 741"/>
                  <a:gd name="T81" fmla="*/ 227 h 745"/>
                  <a:gd name="T82" fmla="*/ 51 w 741"/>
                  <a:gd name="T83" fmla="*/ 184 h 745"/>
                  <a:gd name="T84" fmla="*/ 78 w 741"/>
                  <a:gd name="T85" fmla="*/ 144 h 745"/>
                  <a:gd name="T86" fmla="*/ 109 w 741"/>
                  <a:gd name="T87" fmla="*/ 108 h 745"/>
                  <a:gd name="T88" fmla="*/ 145 w 741"/>
                  <a:gd name="T89" fmla="*/ 77 h 745"/>
                  <a:gd name="T90" fmla="*/ 184 w 741"/>
                  <a:gd name="T91" fmla="*/ 51 h 745"/>
                  <a:gd name="T92" fmla="*/ 227 w 741"/>
                  <a:gd name="T93" fmla="*/ 29 h 745"/>
                  <a:gd name="T94" fmla="*/ 273 w 741"/>
                  <a:gd name="T95" fmla="*/ 12 h 745"/>
                  <a:gd name="T96" fmla="*/ 321 w 741"/>
                  <a:gd name="T97" fmla="*/ 3 h 745"/>
                  <a:gd name="T98" fmla="*/ 371 w 741"/>
                  <a:gd name="T99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41" h="745">
                    <a:moveTo>
                      <a:pt x="371" y="0"/>
                    </a:moveTo>
                    <a:lnTo>
                      <a:pt x="421" y="3"/>
                    </a:lnTo>
                    <a:lnTo>
                      <a:pt x="469" y="12"/>
                    </a:lnTo>
                    <a:lnTo>
                      <a:pt x="515" y="29"/>
                    </a:lnTo>
                    <a:lnTo>
                      <a:pt x="558" y="51"/>
                    </a:lnTo>
                    <a:lnTo>
                      <a:pt x="597" y="77"/>
                    </a:lnTo>
                    <a:lnTo>
                      <a:pt x="633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2" y="227"/>
                    </a:lnTo>
                    <a:lnTo>
                      <a:pt x="728" y="273"/>
                    </a:lnTo>
                    <a:lnTo>
                      <a:pt x="738" y="322"/>
                    </a:lnTo>
                    <a:lnTo>
                      <a:pt x="741" y="373"/>
                    </a:lnTo>
                    <a:lnTo>
                      <a:pt x="740" y="393"/>
                    </a:lnTo>
                    <a:lnTo>
                      <a:pt x="702" y="426"/>
                    </a:lnTo>
                    <a:lnTo>
                      <a:pt x="669" y="463"/>
                    </a:lnTo>
                    <a:lnTo>
                      <a:pt x="639" y="502"/>
                    </a:lnTo>
                    <a:lnTo>
                      <a:pt x="614" y="545"/>
                    </a:lnTo>
                    <a:lnTo>
                      <a:pt x="594" y="590"/>
                    </a:lnTo>
                    <a:lnTo>
                      <a:pt x="579" y="638"/>
                    </a:lnTo>
                    <a:lnTo>
                      <a:pt x="567" y="688"/>
                    </a:lnTo>
                    <a:lnTo>
                      <a:pt x="532" y="707"/>
                    </a:lnTo>
                    <a:lnTo>
                      <a:pt x="494" y="723"/>
                    </a:lnTo>
                    <a:lnTo>
                      <a:pt x="455" y="736"/>
                    </a:lnTo>
                    <a:lnTo>
                      <a:pt x="414" y="743"/>
                    </a:lnTo>
                    <a:lnTo>
                      <a:pt x="371" y="745"/>
                    </a:lnTo>
                    <a:lnTo>
                      <a:pt x="321" y="742"/>
                    </a:lnTo>
                    <a:lnTo>
                      <a:pt x="273" y="733"/>
                    </a:lnTo>
                    <a:lnTo>
                      <a:pt x="227" y="717"/>
                    </a:lnTo>
                    <a:lnTo>
                      <a:pt x="184" y="695"/>
                    </a:lnTo>
                    <a:lnTo>
                      <a:pt x="145" y="668"/>
                    </a:lnTo>
                    <a:lnTo>
                      <a:pt x="109" y="636"/>
                    </a:lnTo>
                    <a:lnTo>
                      <a:pt x="78" y="600"/>
                    </a:lnTo>
                    <a:lnTo>
                      <a:pt x="51" y="561"/>
                    </a:lnTo>
                    <a:lnTo>
                      <a:pt x="30" y="518"/>
                    </a:lnTo>
                    <a:lnTo>
                      <a:pt x="14" y="472"/>
                    </a:lnTo>
                    <a:lnTo>
                      <a:pt x="4" y="423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4" y="273"/>
                    </a:lnTo>
                    <a:lnTo>
                      <a:pt x="30" y="227"/>
                    </a:lnTo>
                    <a:lnTo>
                      <a:pt x="51" y="184"/>
                    </a:lnTo>
                    <a:lnTo>
                      <a:pt x="78" y="144"/>
                    </a:lnTo>
                    <a:lnTo>
                      <a:pt x="109" y="108"/>
                    </a:lnTo>
                    <a:lnTo>
                      <a:pt x="145" y="77"/>
                    </a:lnTo>
                    <a:lnTo>
                      <a:pt x="184" y="51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2" name="Freeform 32"/>
              <p:cNvSpPr>
                <a:spLocks/>
              </p:cNvSpPr>
              <p:nvPr/>
            </p:nvSpPr>
            <p:spPr bwMode="auto">
              <a:xfrm>
                <a:off x="2232" y="480"/>
                <a:ext cx="124" cy="124"/>
              </a:xfrm>
              <a:custGeom>
                <a:avLst/>
                <a:gdLst>
                  <a:gd name="T0" fmla="*/ 370 w 740"/>
                  <a:gd name="T1" fmla="*/ 0 h 745"/>
                  <a:gd name="T2" fmla="*/ 420 w 740"/>
                  <a:gd name="T3" fmla="*/ 3 h 745"/>
                  <a:gd name="T4" fmla="*/ 469 w 740"/>
                  <a:gd name="T5" fmla="*/ 12 h 745"/>
                  <a:gd name="T6" fmla="*/ 514 w 740"/>
                  <a:gd name="T7" fmla="*/ 29 h 745"/>
                  <a:gd name="T8" fmla="*/ 557 w 740"/>
                  <a:gd name="T9" fmla="*/ 50 h 745"/>
                  <a:gd name="T10" fmla="*/ 596 w 740"/>
                  <a:gd name="T11" fmla="*/ 77 h 745"/>
                  <a:gd name="T12" fmla="*/ 632 w 740"/>
                  <a:gd name="T13" fmla="*/ 108 h 745"/>
                  <a:gd name="T14" fmla="*/ 663 w 740"/>
                  <a:gd name="T15" fmla="*/ 144 h 745"/>
                  <a:gd name="T16" fmla="*/ 690 w 740"/>
                  <a:gd name="T17" fmla="*/ 184 h 745"/>
                  <a:gd name="T18" fmla="*/ 711 w 740"/>
                  <a:gd name="T19" fmla="*/ 227 h 745"/>
                  <a:gd name="T20" fmla="*/ 727 w 740"/>
                  <a:gd name="T21" fmla="*/ 273 h 745"/>
                  <a:gd name="T22" fmla="*/ 737 w 740"/>
                  <a:gd name="T23" fmla="*/ 322 h 745"/>
                  <a:gd name="T24" fmla="*/ 740 w 740"/>
                  <a:gd name="T25" fmla="*/ 372 h 745"/>
                  <a:gd name="T26" fmla="*/ 737 w 740"/>
                  <a:gd name="T27" fmla="*/ 423 h 745"/>
                  <a:gd name="T28" fmla="*/ 727 w 740"/>
                  <a:gd name="T29" fmla="*/ 472 h 745"/>
                  <a:gd name="T30" fmla="*/ 711 w 740"/>
                  <a:gd name="T31" fmla="*/ 518 h 745"/>
                  <a:gd name="T32" fmla="*/ 690 w 740"/>
                  <a:gd name="T33" fmla="*/ 561 h 745"/>
                  <a:gd name="T34" fmla="*/ 663 w 740"/>
                  <a:gd name="T35" fmla="*/ 600 h 745"/>
                  <a:gd name="T36" fmla="*/ 632 w 740"/>
                  <a:gd name="T37" fmla="*/ 636 h 745"/>
                  <a:gd name="T38" fmla="*/ 596 w 740"/>
                  <a:gd name="T39" fmla="*/ 668 h 745"/>
                  <a:gd name="T40" fmla="*/ 557 w 740"/>
                  <a:gd name="T41" fmla="*/ 694 h 745"/>
                  <a:gd name="T42" fmla="*/ 514 w 740"/>
                  <a:gd name="T43" fmla="*/ 715 h 745"/>
                  <a:gd name="T44" fmla="*/ 469 w 740"/>
                  <a:gd name="T45" fmla="*/ 731 h 745"/>
                  <a:gd name="T46" fmla="*/ 420 w 740"/>
                  <a:gd name="T47" fmla="*/ 742 h 745"/>
                  <a:gd name="T48" fmla="*/ 370 w 740"/>
                  <a:gd name="T49" fmla="*/ 745 h 745"/>
                  <a:gd name="T50" fmla="*/ 329 w 740"/>
                  <a:gd name="T51" fmla="*/ 743 h 745"/>
                  <a:gd name="T52" fmla="*/ 289 w 740"/>
                  <a:gd name="T53" fmla="*/ 736 h 745"/>
                  <a:gd name="T54" fmla="*/ 250 w 740"/>
                  <a:gd name="T55" fmla="*/ 724 h 745"/>
                  <a:gd name="T56" fmla="*/ 213 w 740"/>
                  <a:gd name="T57" fmla="*/ 709 h 745"/>
                  <a:gd name="T58" fmla="*/ 205 w 740"/>
                  <a:gd name="T59" fmla="*/ 656 h 745"/>
                  <a:gd name="T60" fmla="*/ 190 w 740"/>
                  <a:gd name="T61" fmla="*/ 606 h 745"/>
                  <a:gd name="T62" fmla="*/ 171 w 740"/>
                  <a:gd name="T63" fmla="*/ 557 h 745"/>
                  <a:gd name="T64" fmla="*/ 146 w 740"/>
                  <a:gd name="T65" fmla="*/ 512 h 745"/>
                  <a:gd name="T66" fmla="*/ 115 w 740"/>
                  <a:gd name="T67" fmla="*/ 469 h 745"/>
                  <a:gd name="T68" fmla="*/ 80 w 740"/>
                  <a:gd name="T69" fmla="*/ 431 h 745"/>
                  <a:gd name="T70" fmla="*/ 42 w 740"/>
                  <a:gd name="T71" fmla="*/ 397 h 745"/>
                  <a:gd name="T72" fmla="*/ 0 w 740"/>
                  <a:gd name="T73" fmla="*/ 367 h 745"/>
                  <a:gd name="T74" fmla="*/ 5 w 740"/>
                  <a:gd name="T75" fmla="*/ 317 h 745"/>
                  <a:gd name="T76" fmla="*/ 15 w 740"/>
                  <a:gd name="T77" fmla="*/ 269 h 745"/>
                  <a:gd name="T78" fmla="*/ 31 w 740"/>
                  <a:gd name="T79" fmla="*/ 224 h 745"/>
                  <a:gd name="T80" fmla="*/ 53 w 740"/>
                  <a:gd name="T81" fmla="*/ 181 h 745"/>
                  <a:gd name="T82" fmla="*/ 79 w 740"/>
                  <a:gd name="T83" fmla="*/ 142 h 745"/>
                  <a:gd name="T84" fmla="*/ 110 w 740"/>
                  <a:gd name="T85" fmla="*/ 107 h 745"/>
                  <a:gd name="T86" fmla="*/ 146 w 740"/>
                  <a:gd name="T87" fmla="*/ 76 h 745"/>
                  <a:gd name="T88" fmla="*/ 185 w 740"/>
                  <a:gd name="T89" fmla="*/ 49 h 745"/>
                  <a:gd name="T90" fmla="*/ 227 w 740"/>
                  <a:gd name="T91" fmla="*/ 29 h 745"/>
                  <a:gd name="T92" fmla="*/ 273 w 740"/>
                  <a:gd name="T93" fmla="*/ 12 h 745"/>
                  <a:gd name="T94" fmla="*/ 321 w 740"/>
                  <a:gd name="T95" fmla="*/ 3 h 745"/>
                  <a:gd name="T96" fmla="*/ 370 w 740"/>
                  <a:gd name="T97" fmla="*/ 0 h 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5">
                    <a:moveTo>
                      <a:pt x="370" y="0"/>
                    </a:moveTo>
                    <a:lnTo>
                      <a:pt x="420" y="3"/>
                    </a:lnTo>
                    <a:lnTo>
                      <a:pt x="469" y="12"/>
                    </a:lnTo>
                    <a:lnTo>
                      <a:pt x="514" y="29"/>
                    </a:lnTo>
                    <a:lnTo>
                      <a:pt x="557" y="50"/>
                    </a:lnTo>
                    <a:lnTo>
                      <a:pt x="596" y="77"/>
                    </a:lnTo>
                    <a:lnTo>
                      <a:pt x="632" y="108"/>
                    </a:lnTo>
                    <a:lnTo>
                      <a:pt x="663" y="144"/>
                    </a:lnTo>
                    <a:lnTo>
                      <a:pt x="690" y="184"/>
                    </a:lnTo>
                    <a:lnTo>
                      <a:pt x="711" y="227"/>
                    </a:lnTo>
                    <a:lnTo>
                      <a:pt x="727" y="273"/>
                    </a:lnTo>
                    <a:lnTo>
                      <a:pt x="737" y="322"/>
                    </a:lnTo>
                    <a:lnTo>
                      <a:pt x="740" y="372"/>
                    </a:lnTo>
                    <a:lnTo>
                      <a:pt x="737" y="423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1"/>
                    </a:lnTo>
                    <a:lnTo>
                      <a:pt x="663" y="600"/>
                    </a:lnTo>
                    <a:lnTo>
                      <a:pt x="632" y="636"/>
                    </a:lnTo>
                    <a:lnTo>
                      <a:pt x="596" y="668"/>
                    </a:lnTo>
                    <a:lnTo>
                      <a:pt x="557" y="694"/>
                    </a:lnTo>
                    <a:lnTo>
                      <a:pt x="514" y="715"/>
                    </a:lnTo>
                    <a:lnTo>
                      <a:pt x="469" y="731"/>
                    </a:lnTo>
                    <a:lnTo>
                      <a:pt x="420" y="742"/>
                    </a:lnTo>
                    <a:lnTo>
                      <a:pt x="370" y="745"/>
                    </a:lnTo>
                    <a:lnTo>
                      <a:pt x="329" y="743"/>
                    </a:lnTo>
                    <a:lnTo>
                      <a:pt x="289" y="736"/>
                    </a:lnTo>
                    <a:lnTo>
                      <a:pt x="250" y="724"/>
                    </a:lnTo>
                    <a:lnTo>
                      <a:pt x="213" y="709"/>
                    </a:lnTo>
                    <a:lnTo>
                      <a:pt x="205" y="656"/>
                    </a:lnTo>
                    <a:lnTo>
                      <a:pt x="190" y="606"/>
                    </a:lnTo>
                    <a:lnTo>
                      <a:pt x="171" y="557"/>
                    </a:lnTo>
                    <a:lnTo>
                      <a:pt x="146" y="512"/>
                    </a:lnTo>
                    <a:lnTo>
                      <a:pt x="115" y="469"/>
                    </a:lnTo>
                    <a:lnTo>
                      <a:pt x="80" y="431"/>
                    </a:lnTo>
                    <a:lnTo>
                      <a:pt x="42" y="397"/>
                    </a:lnTo>
                    <a:lnTo>
                      <a:pt x="0" y="367"/>
                    </a:lnTo>
                    <a:lnTo>
                      <a:pt x="5" y="317"/>
                    </a:lnTo>
                    <a:lnTo>
                      <a:pt x="15" y="269"/>
                    </a:lnTo>
                    <a:lnTo>
                      <a:pt x="31" y="224"/>
                    </a:lnTo>
                    <a:lnTo>
                      <a:pt x="53" y="181"/>
                    </a:lnTo>
                    <a:lnTo>
                      <a:pt x="79" y="142"/>
                    </a:lnTo>
                    <a:lnTo>
                      <a:pt x="110" y="107"/>
                    </a:lnTo>
                    <a:lnTo>
                      <a:pt x="146" y="76"/>
                    </a:lnTo>
                    <a:lnTo>
                      <a:pt x="185" y="49"/>
                    </a:lnTo>
                    <a:lnTo>
                      <a:pt x="227" y="29"/>
                    </a:lnTo>
                    <a:lnTo>
                      <a:pt x="273" y="12"/>
                    </a:lnTo>
                    <a:lnTo>
                      <a:pt x="321" y="3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3" name="Freeform 33"/>
              <p:cNvSpPr>
                <a:spLocks/>
              </p:cNvSpPr>
              <p:nvPr/>
            </p:nvSpPr>
            <p:spPr bwMode="auto">
              <a:xfrm>
                <a:off x="2028" y="606"/>
                <a:ext cx="124" cy="125"/>
              </a:xfrm>
              <a:custGeom>
                <a:avLst/>
                <a:gdLst>
                  <a:gd name="T0" fmla="*/ 371 w 741"/>
                  <a:gd name="T1" fmla="*/ 0 h 747"/>
                  <a:gd name="T2" fmla="*/ 420 w 741"/>
                  <a:gd name="T3" fmla="*/ 4 h 747"/>
                  <a:gd name="T4" fmla="*/ 468 w 741"/>
                  <a:gd name="T5" fmla="*/ 14 h 747"/>
                  <a:gd name="T6" fmla="*/ 514 w 741"/>
                  <a:gd name="T7" fmla="*/ 30 h 747"/>
                  <a:gd name="T8" fmla="*/ 558 w 741"/>
                  <a:gd name="T9" fmla="*/ 52 h 747"/>
                  <a:gd name="T10" fmla="*/ 597 w 741"/>
                  <a:gd name="T11" fmla="*/ 79 h 747"/>
                  <a:gd name="T12" fmla="*/ 632 w 741"/>
                  <a:gd name="T13" fmla="*/ 110 h 747"/>
                  <a:gd name="T14" fmla="*/ 663 w 741"/>
                  <a:gd name="T15" fmla="*/ 146 h 747"/>
                  <a:gd name="T16" fmla="*/ 690 w 741"/>
                  <a:gd name="T17" fmla="*/ 185 h 747"/>
                  <a:gd name="T18" fmla="*/ 711 w 741"/>
                  <a:gd name="T19" fmla="*/ 229 h 747"/>
                  <a:gd name="T20" fmla="*/ 727 w 741"/>
                  <a:gd name="T21" fmla="*/ 275 h 747"/>
                  <a:gd name="T22" fmla="*/ 737 w 741"/>
                  <a:gd name="T23" fmla="*/ 323 h 747"/>
                  <a:gd name="T24" fmla="*/ 741 w 741"/>
                  <a:gd name="T25" fmla="*/ 374 h 747"/>
                  <a:gd name="T26" fmla="*/ 737 w 741"/>
                  <a:gd name="T27" fmla="*/ 424 h 747"/>
                  <a:gd name="T28" fmla="*/ 727 w 741"/>
                  <a:gd name="T29" fmla="*/ 472 h 747"/>
                  <a:gd name="T30" fmla="*/ 711 w 741"/>
                  <a:gd name="T31" fmla="*/ 518 h 747"/>
                  <a:gd name="T32" fmla="*/ 690 w 741"/>
                  <a:gd name="T33" fmla="*/ 562 h 747"/>
                  <a:gd name="T34" fmla="*/ 663 w 741"/>
                  <a:gd name="T35" fmla="*/ 601 h 747"/>
                  <a:gd name="T36" fmla="*/ 632 w 741"/>
                  <a:gd name="T37" fmla="*/ 637 h 747"/>
                  <a:gd name="T38" fmla="*/ 597 w 741"/>
                  <a:gd name="T39" fmla="*/ 668 h 747"/>
                  <a:gd name="T40" fmla="*/ 558 w 741"/>
                  <a:gd name="T41" fmla="*/ 696 h 747"/>
                  <a:gd name="T42" fmla="*/ 514 w 741"/>
                  <a:gd name="T43" fmla="*/ 717 h 747"/>
                  <a:gd name="T44" fmla="*/ 468 w 741"/>
                  <a:gd name="T45" fmla="*/ 733 h 747"/>
                  <a:gd name="T46" fmla="*/ 420 w 741"/>
                  <a:gd name="T47" fmla="*/ 743 h 747"/>
                  <a:gd name="T48" fmla="*/ 371 w 741"/>
                  <a:gd name="T49" fmla="*/ 747 h 747"/>
                  <a:gd name="T50" fmla="*/ 320 w 741"/>
                  <a:gd name="T51" fmla="*/ 743 h 747"/>
                  <a:gd name="T52" fmla="*/ 272 w 741"/>
                  <a:gd name="T53" fmla="*/ 733 h 747"/>
                  <a:gd name="T54" fmla="*/ 227 w 741"/>
                  <a:gd name="T55" fmla="*/ 717 h 747"/>
                  <a:gd name="T56" fmla="*/ 183 w 741"/>
                  <a:gd name="T57" fmla="*/ 696 h 747"/>
                  <a:gd name="T58" fmla="*/ 144 w 741"/>
                  <a:gd name="T59" fmla="*/ 668 h 747"/>
                  <a:gd name="T60" fmla="*/ 109 w 741"/>
                  <a:gd name="T61" fmla="*/ 637 h 747"/>
                  <a:gd name="T62" fmla="*/ 78 w 741"/>
                  <a:gd name="T63" fmla="*/ 601 h 747"/>
                  <a:gd name="T64" fmla="*/ 50 w 741"/>
                  <a:gd name="T65" fmla="*/ 562 h 747"/>
                  <a:gd name="T66" fmla="*/ 30 w 741"/>
                  <a:gd name="T67" fmla="*/ 518 h 747"/>
                  <a:gd name="T68" fmla="*/ 13 w 741"/>
                  <a:gd name="T69" fmla="*/ 472 h 747"/>
                  <a:gd name="T70" fmla="*/ 3 w 741"/>
                  <a:gd name="T71" fmla="*/ 424 h 747"/>
                  <a:gd name="T72" fmla="*/ 0 w 741"/>
                  <a:gd name="T73" fmla="*/ 374 h 747"/>
                  <a:gd name="T74" fmla="*/ 3 w 741"/>
                  <a:gd name="T75" fmla="*/ 323 h 747"/>
                  <a:gd name="T76" fmla="*/ 13 w 741"/>
                  <a:gd name="T77" fmla="*/ 275 h 747"/>
                  <a:gd name="T78" fmla="*/ 30 w 741"/>
                  <a:gd name="T79" fmla="*/ 229 h 747"/>
                  <a:gd name="T80" fmla="*/ 50 w 741"/>
                  <a:gd name="T81" fmla="*/ 185 h 747"/>
                  <a:gd name="T82" fmla="*/ 78 w 741"/>
                  <a:gd name="T83" fmla="*/ 146 h 747"/>
                  <a:gd name="T84" fmla="*/ 109 w 741"/>
                  <a:gd name="T85" fmla="*/ 110 h 747"/>
                  <a:gd name="T86" fmla="*/ 144 w 741"/>
                  <a:gd name="T87" fmla="*/ 79 h 747"/>
                  <a:gd name="T88" fmla="*/ 183 w 741"/>
                  <a:gd name="T89" fmla="*/ 52 h 747"/>
                  <a:gd name="T90" fmla="*/ 227 w 741"/>
                  <a:gd name="T91" fmla="*/ 30 h 747"/>
                  <a:gd name="T92" fmla="*/ 272 w 741"/>
                  <a:gd name="T93" fmla="*/ 14 h 747"/>
                  <a:gd name="T94" fmla="*/ 320 w 741"/>
                  <a:gd name="T95" fmla="*/ 4 h 747"/>
                  <a:gd name="T96" fmla="*/ 371 w 741"/>
                  <a:gd name="T97" fmla="*/ 0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1" h="747">
                    <a:moveTo>
                      <a:pt x="371" y="0"/>
                    </a:moveTo>
                    <a:lnTo>
                      <a:pt x="420" y="4"/>
                    </a:lnTo>
                    <a:lnTo>
                      <a:pt x="468" y="14"/>
                    </a:lnTo>
                    <a:lnTo>
                      <a:pt x="514" y="30"/>
                    </a:lnTo>
                    <a:lnTo>
                      <a:pt x="558" y="52"/>
                    </a:lnTo>
                    <a:lnTo>
                      <a:pt x="597" y="79"/>
                    </a:lnTo>
                    <a:lnTo>
                      <a:pt x="632" y="110"/>
                    </a:lnTo>
                    <a:lnTo>
                      <a:pt x="663" y="146"/>
                    </a:lnTo>
                    <a:lnTo>
                      <a:pt x="690" y="185"/>
                    </a:lnTo>
                    <a:lnTo>
                      <a:pt x="711" y="229"/>
                    </a:lnTo>
                    <a:lnTo>
                      <a:pt x="727" y="275"/>
                    </a:lnTo>
                    <a:lnTo>
                      <a:pt x="737" y="323"/>
                    </a:lnTo>
                    <a:lnTo>
                      <a:pt x="741" y="374"/>
                    </a:lnTo>
                    <a:lnTo>
                      <a:pt x="737" y="424"/>
                    </a:lnTo>
                    <a:lnTo>
                      <a:pt x="727" y="472"/>
                    </a:lnTo>
                    <a:lnTo>
                      <a:pt x="711" y="518"/>
                    </a:lnTo>
                    <a:lnTo>
                      <a:pt x="690" y="562"/>
                    </a:lnTo>
                    <a:lnTo>
                      <a:pt x="663" y="601"/>
                    </a:lnTo>
                    <a:lnTo>
                      <a:pt x="632" y="637"/>
                    </a:lnTo>
                    <a:lnTo>
                      <a:pt x="597" y="668"/>
                    </a:lnTo>
                    <a:lnTo>
                      <a:pt x="558" y="696"/>
                    </a:lnTo>
                    <a:lnTo>
                      <a:pt x="514" y="717"/>
                    </a:lnTo>
                    <a:lnTo>
                      <a:pt x="468" y="733"/>
                    </a:lnTo>
                    <a:lnTo>
                      <a:pt x="420" y="743"/>
                    </a:lnTo>
                    <a:lnTo>
                      <a:pt x="371" y="747"/>
                    </a:lnTo>
                    <a:lnTo>
                      <a:pt x="320" y="743"/>
                    </a:lnTo>
                    <a:lnTo>
                      <a:pt x="272" y="733"/>
                    </a:lnTo>
                    <a:lnTo>
                      <a:pt x="227" y="717"/>
                    </a:lnTo>
                    <a:lnTo>
                      <a:pt x="183" y="696"/>
                    </a:lnTo>
                    <a:lnTo>
                      <a:pt x="144" y="668"/>
                    </a:lnTo>
                    <a:lnTo>
                      <a:pt x="109" y="637"/>
                    </a:lnTo>
                    <a:lnTo>
                      <a:pt x="78" y="601"/>
                    </a:lnTo>
                    <a:lnTo>
                      <a:pt x="50" y="562"/>
                    </a:lnTo>
                    <a:lnTo>
                      <a:pt x="30" y="518"/>
                    </a:lnTo>
                    <a:lnTo>
                      <a:pt x="13" y="472"/>
                    </a:lnTo>
                    <a:lnTo>
                      <a:pt x="3" y="424"/>
                    </a:lnTo>
                    <a:lnTo>
                      <a:pt x="0" y="374"/>
                    </a:lnTo>
                    <a:lnTo>
                      <a:pt x="3" y="323"/>
                    </a:lnTo>
                    <a:lnTo>
                      <a:pt x="13" y="275"/>
                    </a:lnTo>
                    <a:lnTo>
                      <a:pt x="30" y="229"/>
                    </a:lnTo>
                    <a:lnTo>
                      <a:pt x="50" y="185"/>
                    </a:lnTo>
                    <a:lnTo>
                      <a:pt x="78" y="146"/>
                    </a:lnTo>
                    <a:lnTo>
                      <a:pt x="109" y="110"/>
                    </a:lnTo>
                    <a:lnTo>
                      <a:pt x="144" y="79"/>
                    </a:lnTo>
                    <a:lnTo>
                      <a:pt x="183" y="52"/>
                    </a:lnTo>
                    <a:lnTo>
                      <a:pt x="227" y="30"/>
                    </a:lnTo>
                    <a:lnTo>
                      <a:pt x="272" y="14"/>
                    </a:lnTo>
                    <a:lnTo>
                      <a:pt x="320" y="4"/>
                    </a:lnTo>
                    <a:lnTo>
                      <a:pt x="37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4" name="Freeform 34"/>
              <p:cNvSpPr>
                <a:spLocks/>
              </p:cNvSpPr>
              <p:nvPr/>
            </p:nvSpPr>
            <p:spPr bwMode="auto">
              <a:xfrm>
                <a:off x="2143" y="671"/>
                <a:ext cx="154" cy="163"/>
              </a:xfrm>
              <a:custGeom>
                <a:avLst/>
                <a:gdLst>
                  <a:gd name="T0" fmla="*/ 141 w 927"/>
                  <a:gd name="T1" fmla="*/ 0 h 982"/>
                  <a:gd name="T2" fmla="*/ 452 w 927"/>
                  <a:gd name="T3" fmla="*/ 0 h 982"/>
                  <a:gd name="T4" fmla="*/ 509 w 927"/>
                  <a:gd name="T5" fmla="*/ 3 h 982"/>
                  <a:gd name="T6" fmla="*/ 561 w 927"/>
                  <a:gd name="T7" fmla="*/ 12 h 982"/>
                  <a:gd name="T8" fmla="*/ 613 w 927"/>
                  <a:gd name="T9" fmla="*/ 27 h 982"/>
                  <a:gd name="T10" fmla="*/ 661 w 927"/>
                  <a:gd name="T11" fmla="*/ 48 h 982"/>
                  <a:gd name="T12" fmla="*/ 707 w 927"/>
                  <a:gd name="T13" fmla="*/ 75 h 982"/>
                  <a:gd name="T14" fmla="*/ 749 w 927"/>
                  <a:gd name="T15" fmla="*/ 105 h 982"/>
                  <a:gd name="T16" fmla="*/ 788 w 927"/>
                  <a:gd name="T17" fmla="*/ 139 h 982"/>
                  <a:gd name="T18" fmla="*/ 822 w 927"/>
                  <a:gd name="T19" fmla="*/ 179 h 982"/>
                  <a:gd name="T20" fmla="*/ 852 w 927"/>
                  <a:gd name="T21" fmla="*/ 221 h 982"/>
                  <a:gd name="T22" fmla="*/ 879 w 927"/>
                  <a:gd name="T23" fmla="*/ 268 h 982"/>
                  <a:gd name="T24" fmla="*/ 899 w 927"/>
                  <a:gd name="T25" fmla="*/ 317 h 982"/>
                  <a:gd name="T26" fmla="*/ 914 w 927"/>
                  <a:gd name="T27" fmla="*/ 368 h 982"/>
                  <a:gd name="T28" fmla="*/ 923 w 927"/>
                  <a:gd name="T29" fmla="*/ 422 h 982"/>
                  <a:gd name="T30" fmla="*/ 927 w 927"/>
                  <a:gd name="T31" fmla="*/ 478 h 982"/>
                  <a:gd name="T32" fmla="*/ 927 w 927"/>
                  <a:gd name="T33" fmla="*/ 864 h 982"/>
                  <a:gd name="T34" fmla="*/ 924 w 927"/>
                  <a:gd name="T35" fmla="*/ 864 h 982"/>
                  <a:gd name="T36" fmla="*/ 899 w 927"/>
                  <a:gd name="T37" fmla="*/ 877 h 982"/>
                  <a:gd name="T38" fmla="*/ 893 w 927"/>
                  <a:gd name="T39" fmla="*/ 880 h 982"/>
                  <a:gd name="T40" fmla="*/ 882 w 927"/>
                  <a:gd name="T41" fmla="*/ 885 h 982"/>
                  <a:gd name="T42" fmla="*/ 865 w 927"/>
                  <a:gd name="T43" fmla="*/ 892 h 982"/>
                  <a:gd name="T44" fmla="*/ 843 w 927"/>
                  <a:gd name="T45" fmla="*/ 901 h 982"/>
                  <a:gd name="T46" fmla="*/ 814 w 927"/>
                  <a:gd name="T47" fmla="*/ 911 h 982"/>
                  <a:gd name="T48" fmla="*/ 781 w 927"/>
                  <a:gd name="T49" fmla="*/ 922 h 982"/>
                  <a:gd name="T50" fmla="*/ 742 w 927"/>
                  <a:gd name="T51" fmla="*/ 933 h 982"/>
                  <a:gd name="T52" fmla="*/ 698 w 927"/>
                  <a:gd name="T53" fmla="*/ 944 h 982"/>
                  <a:gd name="T54" fmla="*/ 648 w 927"/>
                  <a:gd name="T55" fmla="*/ 954 h 982"/>
                  <a:gd name="T56" fmla="*/ 595 w 927"/>
                  <a:gd name="T57" fmla="*/ 965 h 982"/>
                  <a:gd name="T58" fmla="*/ 535 w 927"/>
                  <a:gd name="T59" fmla="*/ 973 h 982"/>
                  <a:gd name="T60" fmla="*/ 471 w 927"/>
                  <a:gd name="T61" fmla="*/ 978 h 982"/>
                  <a:gd name="T62" fmla="*/ 402 w 927"/>
                  <a:gd name="T63" fmla="*/ 982 h 982"/>
                  <a:gd name="T64" fmla="*/ 402 w 927"/>
                  <a:gd name="T65" fmla="*/ 863 h 982"/>
                  <a:gd name="T66" fmla="*/ 399 w 927"/>
                  <a:gd name="T67" fmla="*/ 800 h 982"/>
                  <a:gd name="T68" fmla="*/ 388 w 927"/>
                  <a:gd name="T69" fmla="*/ 738 h 982"/>
                  <a:gd name="T70" fmla="*/ 372 w 927"/>
                  <a:gd name="T71" fmla="*/ 680 h 982"/>
                  <a:gd name="T72" fmla="*/ 349 w 927"/>
                  <a:gd name="T73" fmla="*/ 624 h 982"/>
                  <a:gd name="T74" fmla="*/ 322 w 927"/>
                  <a:gd name="T75" fmla="*/ 571 h 982"/>
                  <a:gd name="T76" fmla="*/ 289 w 927"/>
                  <a:gd name="T77" fmla="*/ 521 h 982"/>
                  <a:gd name="T78" fmla="*/ 251 w 927"/>
                  <a:gd name="T79" fmla="*/ 476 h 982"/>
                  <a:gd name="T80" fmla="*/ 207 w 927"/>
                  <a:gd name="T81" fmla="*/ 435 h 982"/>
                  <a:gd name="T82" fmla="*/ 162 w 927"/>
                  <a:gd name="T83" fmla="*/ 398 h 982"/>
                  <a:gd name="T84" fmla="*/ 111 w 927"/>
                  <a:gd name="T85" fmla="*/ 367 h 982"/>
                  <a:gd name="T86" fmla="*/ 57 w 927"/>
                  <a:gd name="T87" fmla="*/ 340 h 982"/>
                  <a:gd name="T88" fmla="*/ 0 w 927"/>
                  <a:gd name="T89" fmla="*/ 319 h 982"/>
                  <a:gd name="T90" fmla="*/ 34 w 927"/>
                  <a:gd name="T91" fmla="*/ 284 h 982"/>
                  <a:gd name="T92" fmla="*/ 64 w 927"/>
                  <a:gd name="T93" fmla="*/ 243 h 982"/>
                  <a:gd name="T94" fmla="*/ 91 w 927"/>
                  <a:gd name="T95" fmla="*/ 199 h 982"/>
                  <a:gd name="T96" fmla="*/ 111 w 927"/>
                  <a:gd name="T97" fmla="*/ 153 h 982"/>
                  <a:gd name="T98" fmla="*/ 126 w 927"/>
                  <a:gd name="T99" fmla="*/ 104 h 982"/>
                  <a:gd name="T100" fmla="*/ 136 w 927"/>
                  <a:gd name="T101" fmla="*/ 53 h 982"/>
                  <a:gd name="T102" fmla="*/ 141 w 927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2">
                    <a:moveTo>
                      <a:pt x="141" y="0"/>
                    </a:moveTo>
                    <a:lnTo>
                      <a:pt x="452" y="0"/>
                    </a:lnTo>
                    <a:lnTo>
                      <a:pt x="509" y="3"/>
                    </a:lnTo>
                    <a:lnTo>
                      <a:pt x="561" y="12"/>
                    </a:lnTo>
                    <a:lnTo>
                      <a:pt x="613" y="27"/>
                    </a:lnTo>
                    <a:lnTo>
                      <a:pt x="661" y="48"/>
                    </a:lnTo>
                    <a:lnTo>
                      <a:pt x="707" y="75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9" y="268"/>
                    </a:lnTo>
                    <a:lnTo>
                      <a:pt x="899" y="317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7" y="478"/>
                    </a:lnTo>
                    <a:lnTo>
                      <a:pt x="927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5" y="892"/>
                    </a:lnTo>
                    <a:lnTo>
                      <a:pt x="843" y="901"/>
                    </a:lnTo>
                    <a:lnTo>
                      <a:pt x="814" y="911"/>
                    </a:lnTo>
                    <a:lnTo>
                      <a:pt x="781" y="922"/>
                    </a:lnTo>
                    <a:lnTo>
                      <a:pt x="742" y="933"/>
                    </a:lnTo>
                    <a:lnTo>
                      <a:pt x="698" y="944"/>
                    </a:lnTo>
                    <a:lnTo>
                      <a:pt x="648" y="954"/>
                    </a:lnTo>
                    <a:lnTo>
                      <a:pt x="595" y="965"/>
                    </a:lnTo>
                    <a:lnTo>
                      <a:pt x="535" y="973"/>
                    </a:lnTo>
                    <a:lnTo>
                      <a:pt x="471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9" y="800"/>
                    </a:lnTo>
                    <a:lnTo>
                      <a:pt x="388" y="738"/>
                    </a:lnTo>
                    <a:lnTo>
                      <a:pt x="372" y="680"/>
                    </a:lnTo>
                    <a:lnTo>
                      <a:pt x="349" y="624"/>
                    </a:lnTo>
                    <a:lnTo>
                      <a:pt x="322" y="571"/>
                    </a:lnTo>
                    <a:lnTo>
                      <a:pt x="289" y="521"/>
                    </a:lnTo>
                    <a:lnTo>
                      <a:pt x="251" y="476"/>
                    </a:lnTo>
                    <a:lnTo>
                      <a:pt x="207" y="435"/>
                    </a:lnTo>
                    <a:lnTo>
                      <a:pt x="162" y="398"/>
                    </a:lnTo>
                    <a:lnTo>
                      <a:pt x="111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91" y="199"/>
                    </a:lnTo>
                    <a:lnTo>
                      <a:pt x="111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5" name="Freeform 35"/>
              <p:cNvSpPr>
                <a:spLocks/>
              </p:cNvSpPr>
              <p:nvPr/>
            </p:nvSpPr>
            <p:spPr bwMode="auto">
              <a:xfrm>
                <a:off x="2245" y="608"/>
                <a:ext cx="154" cy="164"/>
              </a:xfrm>
              <a:custGeom>
                <a:avLst/>
                <a:gdLst>
                  <a:gd name="T0" fmla="*/ 140 w 926"/>
                  <a:gd name="T1" fmla="*/ 0 h 982"/>
                  <a:gd name="T2" fmla="*/ 452 w 926"/>
                  <a:gd name="T3" fmla="*/ 0 h 982"/>
                  <a:gd name="T4" fmla="*/ 507 w 926"/>
                  <a:gd name="T5" fmla="*/ 3 h 982"/>
                  <a:gd name="T6" fmla="*/ 561 w 926"/>
                  <a:gd name="T7" fmla="*/ 12 h 982"/>
                  <a:gd name="T8" fmla="*/ 611 w 926"/>
                  <a:gd name="T9" fmla="*/ 27 h 982"/>
                  <a:gd name="T10" fmla="*/ 660 w 926"/>
                  <a:gd name="T11" fmla="*/ 48 h 982"/>
                  <a:gd name="T12" fmla="*/ 706 w 926"/>
                  <a:gd name="T13" fmla="*/ 74 h 982"/>
                  <a:gd name="T14" fmla="*/ 749 w 926"/>
                  <a:gd name="T15" fmla="*/ 105 h 982"/>
                  <a:gd name="T16" fmla="*/ 788 w 926"/>
                  <a:gd name="T17" fmla="*/ 139 h 982"/>
                  <a:gd name="T18" fmla="*/ 822 w 926"/>
                  <a:gd name="T19" fmla="*/ 179 h 982"/>
                  <a:gd name="T20" fmla="*/ 852 w 926"/>
                  <a:gd name="T21" fmla="*/ 221 h 982"/>
                  <a:gd name="T22" fmla="*/ 878 w 926"/>
                  <a:gd name="T23" fmla="*/ 267 h 982"/>
                  <a:gd name="T24" fmla="*/ 899 w 926"/>
                  <a:gd name="T25" fmla="*/ 316 h 982"/>
                  <a:gd name="T26" fmla="*/ 914 w 926"/>
                  <a:gd name="T27" fmla="*/ 368 h 982"/>
                  <a:gd name="T28" fmla="*/ 923 w 926"/>
                  <a:gd name="T29" fmla="*/ 422 h 982"/>
                  <a:gd name="T30" fmla="*/ 926 w 926"/>
                  <a:gd name="T31" fmla="*/ 477 h 982"/>
                  <a:gd name="T32" fmla="*/ 926 w 926"/>
                  <a:gd name="T33" fmla="*/ 864 h 982"/>
                  <a:gd name="T34" fmla="*/ 924 w 926"/>
                  <a:gd name="T35" fmla="*/ 864 h 982"/>
                  <a:gd name="T36" fmla="*/ 899 w 926"/>
                  <a:gd name="T37" fmla="*/ 877 h 982"/>
                  <a:gd name="T38" fmla="*/ 893 w 926"/>
                  <a:gd name="T39" fmla="*/ 880 h 982"/>
                  <a:gd name="T40" fmla="*/ 882 w 926"/>
                  <a:gd name="T41" fmla="*/ 885 h 982"/>
                  <a:gd name="T42" fmla="*/ 864 w 926"/>
                  <a:gd name="T43" fmla="*/ 892 h 982"/>
                  <a:gd name="T44" fmla="*/ 841 w 926"/>
                  <a:gd name="T45" fmla="*/ 901 h 982"/>
                  <a:gd name="T46" fmla="*/ 814 w 926"/>
                  <a:gd name="T47" fmla="*/ 911 h 982"/>
                  <a:gd name="T48" fmla="*/ 780 w 926"/>
                  <a:gd name="T49" fmla="*/ 922 h 982"/>
                  <a:gd name="T50" fmla="*/ 741 w 926"/>
                  <a:gd name="T51" fmla="*/ 933 h 982"/>
                  <a:gd name="T52" fmla="*/ 697 w 926"/>
                  <a:gd name="T53" fmla="*/ 944 h 982"/>
                  <a:gd name="T54" fmla="*/ 648 w 926"/>
                  <a:gd name="T55" fmla="*/ 954 h 982"/>
                  <a:gd name="T56" fmla="*/ 594 w 926"/>
                  <a:gd name="T57" fmla="*/ 965 h 982"/>
                  <a:gd name="T58" fmla="*/ 534 w 926"/>
                  <a:gd name="T59" fmla="*/ 971 h 982"/>
                  <a:gd name="T60" fmla="*/ 470 w 926"/>
                  <a:gd name="T61" fmla="*/ 978 h 982"/>
                  <a:gd name="T62" fmla="*/ 402 w 926"/>
                  <a:gd name="T63" fmla="*/ 982 h 982"/>
                  <a:gd name="T64" fmla="*/ 402 w 926"/>
                  <a:gd name="T65" fmla="*/ 863 h 982"/>
                  <a:gd name="T66" fmla="*/ 398 w 926"/>
                  <a:gd name="T67" fmla="*/ 799 h 982"/>
                  <a:gd name="T68" fmla="*/ 388 w 926"/>
                  <a:gd name="T69" fmla="*/ 738 h 982"/>
                  <a:gd name="T70" fmla="*/ 372 w 926"/>
                  <a:gd name="T71" fmla="*/ 679 h 982"/>
                  <a:gd name="T72" fmla="*/ 349 w 926"/>
                  <a:gd name="T73" fmla="*/ 624 h 982"/>
                  <a:gd name="T74" fmla="*/ 321 w 926"/>
                  <a:gd name="T75" fmla="*/ 571 h 982"/>
                  <a:gd name="T76" fmla="*/ 288 w 926"/>
                  <a:gd name="T77" fmla="*/ 521 h 982"/>
                  <a:gd name="T78" fmla="*/ 249 w 926"/>
                  <a:gd name="T79" fmla="*/ 476 h 982"/>
                  <a:gd name="T80" fmla="*/ 207 w 926"/>
                  <a:gd name="T81" fmla="*/ 435 h 982"/>
                  <a:gd name="T82" fmla="*/ 160 w 926"/>
                  <a:gd name="T83" fmla="*/ 398 h 982"/>
                  <a:gd name="T84" fmla="*/ 110 w 926"/>
                  <a:gd name="T85" fmla="*/ 367 h 982"/>
                  <a:gd name="T86" fmla="*/ 57 w 926"/>
                  <a:gd name="T87" fmla="*/ 340 h 982"/>
                  <a:gd name="T88" fmla="*/ 0 w 926"/>
                  <a:gd name="T89" fmla="*/ 319 h 982"/>
                  <a:gd name="T90" fmla="*/ 34 w 926"/>
                  <a:gd name="T91" fmla="*/ 284 h 982"/>
                  <a:gd name="T92" fmla="*/ 64 w 926"/>
                  <a:gd name="T93" fmla="*/ 243 h 982"/>
                  <a:gd name="T94" fmla="*/ 89 w 926"/>
                  <a:gd name="T95" fmla="*/ 199 h 982"/>
                  <a:gd name="T96" fmla="*/ 110 w 926"/>
                  <a:gd name="T97" fmla="*/ 153 h 982"/>
                  <a:gd name="T98" fmla="*/ 126 w 926"/>
                  <a:gd name="T99" fmla="*/ 104 h 982"/>
                  <a:gd name="T100" fmla="*/ 136 w 926"/>
                  <a:gd name="T101" fmla="*/ 53 h 982"/>
                  <a:gd name="T102" fmla="*/ 140 w 926"/>
                  <a:gd name="T103" fmla="*/ 0 h 9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6" h="982">
                    <a:moveTo>
                      <a:pt x="140" y="0"/>
                    </a:moveTo>
                    <a:lnTo>
                      <a:pt x="452" y="0"/>
                    </a:lnTo>
                    <a:lnTo>
                      <a:pt x="507" y="3"/>
                    </a:lnTo>
                    <a:lnTo>
                      <a:pt x="561" y="12"/>
                    </a:lnTo>
                    <a:lnTo>
                      <a:pt x="611" y="27"/>
                    </a:lnTo>
                    <a:lnTo>
                      <a:pt x="660" y="48"/>
                    </a:lnTo>
                    <a:lnTo>
                      <a:pt x="706" y="74"/>
                    </a:lnTo>
                    <a:lnTo>
                      <a:pt x="749" y="105"/>
                    </a:lnTo>
                    <a:lnTo>
                      <a:pt x="788" y="139"/>
                    </a:lnTo>
                    <a:lnTo>
                      <a:pt x="822" y="179"/>
                    </a:lnTo>
                    <a:lnTo>
                      <a:pt x="852" y="221"/>
                    </a:lnTo>
                    <a:lnTo>
                      <a:pt x="878" y="267"/>
                    </a:lnTo>
                    <a:lnTo>
                      <a:pt x="899" y="316"/>
                    </a:lnTo>
                    <a:lnTo>
                      <a:pt x="914" y="368"/>
                    </a:lnTo>
                    <a:lnTo>
                      <a:pt x="923" y="422"/>
                    </a:lnTo>
                    <a:lnTo>
                      <a:pt x="926" y="477"/>
                    </a:lnTo>
                    <a:lnTo>
                      <a:pt x="926" y="864"/>
                    </a:lnTo>
                    <a:lnTo>
                      <a:pt x="924" y="864"/>
                    </a:lnTo>
                    <a:lnTo>
                      <a:pt x="899" y="877"/>
                    </a:lnTo>
                    <a:lnTo>
                      <a:pt x="893" y="880"/>
                    </a:lnTo>
                    <a:lnTo>
                      <a:pt x="882" y="885"/>
                    </a:lnTo>
                    <a:lnTo>
                      <a:pt x="864" y="892"/>
                    </a:lnTo>
                    <a:lnTo>
                      <a:pt x="841" y="901"/>
                    </a:lnTo>
                    <a:lnTo>
                      <a:pt x="814" y="911"/>
                    </a:lnTo>
                    <a:lnTo>
                      <a:pt x="780" y="922"/>
                    </a:lnTo>
                    <a:lnTo>
                      <a:pt x="741" y="933"/>
                    </a:lnTo>
                    <a:lnTo>
                      <a:pt x="697" y="944"/>
                    </a:lnTo>
                    <a:lnTo>
                      <a:pt x="648" y="954"/>
                    </a:lnTo>
                    <a:lnTo>
                      <a:pt x="594" y="965"/>
                    </a:lnTo>
                    <a:lnTo>
                      <a:pt x="534" y="971"/>
                    </a:lnTo>
                    <a:lnTo>
                      <a:pt x="470" y="978"/>
                    </a:lnTo>
                    <a:lnTo>
                      <a:pt x="402" y="982"/>
                    </a:lnTo>
                    <a:lnTo>
                      <a:pt x="402" y="863"/>
                    </a:lnTo>
                    <a:lnTo>
                      <a:pt x="398" y="799"/>
                    </a:lnTo>
                    <a:lnTo>
                      <a:pt x="388" y="738"/>
                    </a:lnTo>
                    <a:lnTo>
                      <a:pt x="372" y="679"/>
                    </a:lnTo>
                    <a:lnTo>
                      <a:pt x="349" y="624"/>
                    </a:lnTo>
                    <a:lnTo>
                      <a:pt x="321" y="571"/>
                    </a:lnTo>
                    <a:lnTo>
                      <a:pt x="288" y="521"/>
                    </a:lnTo>
                    <a:lnTo>
                      <a:pt x="249" y="476"/>
                    </a:lnTo>
                    <a:lnTo>
                      <a:pt x="207" y="435"/>
                    </a:lnTo>
                    <a:lnTo>
                      <a:pt x="160" y="398"/>
                    </a:lnTo>
                    <a:lnTo>
                      <a:pt x="110" y="367"/>
                    </a:lnTo>
                    <a:lnTo>
                      <a:pt x="57" y="340"/>
                    </a:lnTo>
                    <a:lnTo>
                      <a:pt x="0" y="319"/>
                    </a:lnTo>
                    <a:lnTo>
                      <a:pt x="34" y="284"/>
                    </a:lnTo>
                    <a:lnTo>
                      <a:pt x="64" y="243"/>
                    </a:lnTo>
                    <a:lnTo>
                      <a:pt x="89" y="199"/>
                    </a:lnTo>
                    <a:lnTo>
                      <a:pt x="110" y="153"/>
                    </a:lnTo>
                    <a:lnTo>
                      <a:pt x="126" y="104"/>
                    </a:lnTo>
                    <a:lnTo>
                      <a:pt x="136" y="53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6" name="Freeform 36"/>
              <p:cNvSpPr>
                <a:spLocks/>
              </p:cNvSpPr>
              <p:nvPr/>
            </p:nvSpPr>
            <p:spPr bwMode="auto">
              <a:xfrm>
                <a:off x="1877" y="671"/>
                <a:ext cx="160" cy="163"/>
              </a:xfrm>
              <a:custGeom>
                <a:avLst/>
                <a:gdLst>
                  <a:gd name="T0" fmla="*/ 474 w 965"/>
                  <a:gd name="T1" fmla="*/ 0 h 980"/>
                  <a:gd name="T2" fmla="*/ 788 w 965"/>
                  <a:gd name="T3" fmla="*/ 0 h 980"/>
                  <a:gd name="T4" fmla="*/ 824 w 965"/>
                  <a:gd name="T5" fmla="*/ 2 h 980"/>
                  <a:gd name="T6" fmla="*/ 828 w 965"/>
                  <a:gd name="T7" fmla="*/ 54 h 980"/>
                  <a:gd name="T8" fmla="*/ 839 w 965"/>
                  <a:gd name="T9" fmla="*/ 105 h 980"/>
                  <a:gd name="T10" fmla="*/ 855 w 965"/>
                  <a:gd name="T11" fmla="*/ 154 h 980"/>
                  <a:gd name="T12" fmla="*/ 875 w 965"/>
                  <a:gd name="T13" fmla="*/ 201 h 980"/>
                  <a:gd name="T14" fmla="*/ 900 w 965"/>
                  <a:gd name="T15" fmla="*/ 243 h 980"/>
                  <a:gd name="T16" fmla="*/ 930 w 965"/>
                  <a:gd name="T17" fmla="*/ 284 h 980"/>
                  <a:gd name="T18" fmla="*/ 965 w 965"/>
                  <a:gd name="T19" fmla="*/ 319 h 980"/>
                  <a:gd name="T20" fmla="*/ 907 w 965"/>
                  <a:gd name="T21" fmla="*/ 340 h 980"/>
                  <a:gd name="T22" fmla="*/ 853 w 965"/>
                  <a:gd name="T23" fmla="*/ 367 h 980"/>
                  <a:gd name="T24" fmla="*/ 803 w 965"/>
                  <a:gd name="T25" fmla="*/ 398 h 980"/>
                  <a:gd name="T26" fmla="*/ 756 w 965"/>
                  <a:gd name="T27" fmla="*/ 435 h 980"/>
                  <a:gd name="T28" fmla="*/ 714 w 965"/>
                  <a:gd name="T29" fmla="*/ 476 h 980"/>
                  <a:gd name="T30" fmla="*/ 676 w 965"/>
                  <a:gd name="T31" fmla="*/ 521 h 980"/>
                  <a:gd name="T32" fmla="*/ 643 w 965"/>
                  <a:gd name="T33" fmla="*/ 571 h 980"/>
                  <a:gd name="T34" fmla="*/ 614 w 965"/>
                  <a:gd name="T35" fmla="*/ 624 h 980"/>
                  <a:gd name="T36" fmla="*/ 592 w 965"/>
                  <a:gd name="T37" fmla="*/ 680 h 980"/>
                  <a:gd name="T38" fmla="*/ 575 w 965"/>
                  <a:gd name="T39" fmla="*/ 738 h 980"/>
                  <a:gd name="T40" fmla="*/ 566 w 965"/>
                  <a:gd name="T41" fmla="*/ 800 h 980"/>
                  <a:gd name="T42" fmla="*/ 563 w 965"/>
                  <a:gd name="T43" fmla="*/ 863 h 980"/>
                  <a:gd name="T44" fmla="*/ 563 w 965"/>
                  <a:gd name="T45" fmla="*/ 980 h 980"/>
                  <a:gd name="T46" fmla="*/ 494 w 965"/>
                  <a:gd name="T47" fmla="*/ 975 h 980"/>
                  <a:gd name="T48" fmla="*/ 423 w 965"/>
                  <a:gd name="T49" fmla="*/ 967 h 980"/>
                  <a:gd name="T50" fmla="*/ 349 w 965"/>
                  <a:gd name="T51" fmla="*/ 957 h 980"/>
                  <a:gd name="T52" fmla="*/ 274 w 965"/>
                  <a:gd name="T53" fmla="*/ 943 h 980"/>
                  <a:gd name="T54" fmla="*/ 195 w 965"/>
                  <a:gd name="T55" fmla="*/ 925 h 980"/>
                  <a:gd name="T56" fmla="*/ 112 w 965"/>
                  <a:gd name="T57" fmla="*/ 903 h 980"/>
                  <a:gd name="T58" fmla="*/ 28 w 965"/>
                  <a:gd name="T59" fmla="*/ 879 h 980"/>
                  <a:gd name="T60" fmla="*/ 1 w 965"/>
                  <a:gd name="T61" fmla="*/ 870 h 980"/>
                  <a:gd name="T62" fmla="*/ 0 w 965"/>
                  <a:gd name="T63" fmla="*/ 864 h 980"/>
                  <a:gd name="T64" fmla="*/ 0 w 965"/>
                  <a:gd name="T65" fmla="*/ 478 h 980"/>
                  <a:gd name="T66" fmla="*/ 4 w 965"/>
                  <a:gd name="T67" fmla="*/ 422 h 980"/>
                  <a:gd name="T68" fmla="*/ 13 w 965"/>
                  <a:gd name="T69" fmla="*/ 368 h 980"/>
                  <a:gd name="T70" fmla="*/ 29 w 965"/>
                  <a:gd name="T71" fmla="*/ 317 h 980"/>
                  <a:gd name="T72" fmla="*/ 49 w 965"/>
                  <a:gd name="T73" fmla="*/ 268 h 980"/>
                  <a:gd name="T74" fmla="*/ 75 w 965"/>
                  <a:gd name="T75" fmla="*/ 221 h 980"/>
                  <a:gd name="T76" fmla="*/ 105 w 965"/>
                  <a:gd name="T77" fmla="*/ 179 h 980"/>
                  <a:gd name="T78" fmla="*/ 140 w 965"/>
                  <a:gd name="T79" fmla="*/ 139 h 980"/>
                  <a:gd name="T80" fmla="*/ 179 w 965"/>
                  <a:gd name="T81" fmla="*/ 105 h 980"/>
                  <a:gd name="T82" fmla="*/ 221 w 965"/>
                  <a:gd name="T83" fmla="*/ 75 h 980"/>
                  <a:gd name="T84" fmla="*/ 266 w 965"/>
                  <a:gd name="T85" fmla="*/ 48 h 980"/>
                  <a:gd name="T86" fmla="*/ 315 w 965"/>
                  <a:gd name="T87" fmla="*/ 27 h 980"/>
                  <a:gd name="T88" fmla="*/ 367 w 965"/>
                  <a:gd name="T89" fmla="*/ 12 h 980"/>
                  <a:gd name="T90" fmla="*/ 419 w 965"/>
                  <a:gd name="T91" fmla="*/ 3 h 980"/>
                  <a:gd name="T92" fmla="*/ 474 w 965"/>
                  <a:gd name="T93" fmla="*/ 0 h 9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65" h="980">
                    <a:moveTo>
                      <a:pt x="474" y="0"/>
                    </a:moveTo>
                    <a:lnTo>
                      <a:pt x="788" y="0"/>
                    </a:lnTo>
                    <a:lnTo>
                      <a:pt x="824" y="2"/>
                    </a:lnTo>
                    <a:lnTo>
                      <a:pt x="828" y="54"/>
                    </a:lnTo>
                    <a:lnTo>
                      <a:pt x="839" y="105"/>
                    </a:lnTo>
                    <a:lnTo>
                      <a:pt x="855" y="154"/>
                    </a:lnTo>
                    <a:lnTo>
                      <a:pt x="875" y="201"/>
                    </a:lnTo>
                    <a:lnTo>
                      <a:pt x="900" y="243"/>
                    </a:lnTo>
                    <a:lnTo>
                      <a:pt x="930" y="284"/>
                    </a:lnTo>
                    <a:lnTo>
                      <a:pt x="965" y="319"/>
                    </a:lnTo>
                    <a:lnTo>
                      <a:pt x="907" y="340"/>
                    </a:lnTo>
                    <a:lnTo>
                      <a:pt x="853" y="367"/>
                    </a:lnTo>
                    <a:lnTo>
                      <a:pt x="803" y="398"/>
                    </a:lnTo>
                    <a:lnTo>
                      <a:pt x="756" y="435"/>
                    </a:lnTo>
                    <a:lnTo>
                      <a:pt x="714" y="476"/>
                    </a:lnTo>
                    <a:lnTo>
                      <a:pt x="676" y="521"/>
                    </a:lnTo>
                    <a:lnTo>
                      <a:pt x="643" y="571"/>
                    </a:lnTo>
                    <a:lnTo>
                      <a:pt x="614" y="624"/>
                    </a:lnTo>
                    <a:lnTo>
                      <a:pt x="592" y="680"/>
                    </a:lnTo>
                    <a:lnTo>
                      <a:pt x="575" y="738"/>
                    </a:lnTo>
                    <a:lnTo>
                      <a:pt x="566" y="800"/>
                    </a:lnTo>
                    <a:lnTo>
                      <a:pt x="563" y="863"/>
                    </a:lnTo>
                    <a:lnTo>
                      <a:pt x="563" y="980"/>
                    </a:lnTo>
                    <a:lnTo>
                      <a:pt x="494" y="975"/>
                    </a:lnTo>
                    <a:lnTo>
                      <a:pt x="423" y="967"/>
                    </a:lnTo>
                    <a:lnTo>
                      <a:pt x="349" y="957"/>
                    </a:lnTo>
                    <a:lnTo>
                      <a:pt x="274" y="943"/>
                    </a:lnTo>
                    <a:lnTo>
                      <a:pt x="195" y="925"/>
                    </a:lnTo>
                    <a:lnTo>
                      <a:pt x="112" y="903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4"/>
                    </a:lnTo>
                    <a:lnTo>
                      <a:pt x="0" y="478"/>
                    </a:lnTo>
                    <a:lnTo>
                      <a:pt x="4" y="422"/>
                    </a:lnTo>
                    <a:lnTo>
                      <a:pt x="13" y="368"/>
                    </a:lnTo>
                    <a:lnTo>
                      <a:pt x="29" y="317"/>
                    </a:lnTo>
                    <a:lnTo>
                      <a:pt x="49" y="268"/>
                    </a:lnTo>
                    <a:lnTo>
                      <a:pt x="75" y="221"/>
                    </a:lnTo>
                    <a:lnTo>
                      <a:pt x="105" y="179"/>
                    </a:lnTo>
                    <a:lnTo>
                      <a:pt x="140" y="139"/>
                    </a:lnTo>
                    <a:lnTo>
                      <a:pt x="179" y="105"/>
                    </a:lnTo>
                    <a:lnTo>
                      <a:pt x="221" y="75"/>
                    </a:lnTo>
                    <a:lnTo>
                      <a:pt x="266" y="48"/>
                    </a:lnTo>
                    <a:lnTo>
                      <a:pt x="315" y="27"/>
                    </a:lnTo>
                    <a:lnTo>
                      <a:pt x="367" y="12"/>
                    </a:lnTo>
                    <a:lnTo>
                      <a:pt x="419" y="3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7" name="Freeform 37"/>
              <p:cNvSpPr>
                <a:spLocks/>
              </p:cNvSpPr>
              <p:nvPr/>
            </p:nvSpPr>
            <p:spPr bwMode="auto">
              <a:xfrm>
                <a:off x="1985" y="735"/>
                <a:ext cx="210" cy="164"/>
              </a:xfrm>
              <a:custGeom>
                <a:avLst/>
                <a:gdLst>
                  <a:gd name="T0" fmla="*/ 474 w 1262"/>
                  <a:gd name="T1" fmla="*/ 0 h 984"/>
                  <a:gd name="T2" fmla="*/ 789 w 1262"/>
                  <a:gd name="T3" fmla="*/ 0 h 984"/>
                  <a:gd name="T4" fmla="*/ 844 w 1262"/>
                  <a:gd name="T5" fmla="*/ 4 h 984"/>
                  <a:gd name="T6" fmla="*/ 896 w 1262"/>
                  <a:gd name="T7" fmla="*/ 13 h 984"/>
                  <a:gd name="T8" fmla="*/ 948 w 1262"/>
                  <a:gd name="T9" fmla="*/ 28 h 984"/>
                  <a:gd name="T10" fmla="*/ 996 w 1262"/>
                  <a:gd name="T11" fmla="*/ 49 h 984"/>
                  <a:gd name="T12" fmla="*/ 1042 w 1262"/>
                  <a:gd name="T13" fmla="*/ 74 h 984"/>
                  <a:gd name="T14" fmla="*/ 1084 w 1262"/>
                  <a:gd name="T15" fmla="*/ 105 h 984"/>
                  <a:gd name="T16" fmla="*/ 1123 w 1262"/>
                  <a:gd name="T17" fmla="*/ 140 h 984"/>
                  <a:gd name="T18" fmla="*/ 1158 w 1262"/>
                  <a:gd name="T19" fmla="*/ 179 h 984"/>
                  <a:gd name="T20" fmla="*/ 1189 w 1262"/>
                  <a:gd name="T21" fmla="*/ 222 h 984"/>
                  <a:gd name="T22" fmla="*/ 1214 w 1262"/>
                  <a:gd name="T23" fmla="*/ 268 h 984"/>
                  <a:gd name="T24" fmla="*/ 1234 w 1262"/>
                  <a:gd name="T25" fmla="*/ 316 h 984"/>
                  <a:gd name="T26" fmla="*/ 1249 w 1262"/>
                  <a:gd name="T27" fmla="*/ 368 h 984"/>
                  <a:gd name="T28" fmla="*/ 1258 w 1262"/>
                  <a:gd name="T29" fmla="*/ 421 h 984"/>
                  <a:gd name="T30" fmla="*/ 1262 w 1262"/>
                  <a:gd name="T31" fmla="*/ 478 h 984"/>
                  <a:gd name="T32" fmla="*/ 1262 w 1262"/>
                  <a:gd name="T33" fmla="*/ 865 h 984"/>
                  <a:gd name="T34" fmla="*/ 1260 w 1262"/>
                  <a:gd name="T35" fmla="*/ 865 h 984"/>
                  <a:gd name="T36" fmla="*/ 1234 w 1262"/>
                  <a:gd name="T37" fmla="*/ 877 h 984"/>
                  <a:gd name="T38" fmla="*/ 1230 w 1262"/>
                  <a:gd name="T39" fmla="*/ 880 h 984"/>
                  <a:gd name="T40" fmla="*/ 1218 w 1262"/>
                  <a:gd name="T41" fmla="*/ 885 h 984"/>
                  <a:gd name="T42" fmla="*/ 1201 w 1262"/>
                  <a:gd name="T43" fmla="*/ 892 h 984"/>
                  <a:gd name="T44" fmla="*/ 1178 w 1262"/>
                  <a:gd name="T45" fmla="*/ 902 h 984"/>
                  <a:gd name="T46" fmla="*/ 1151 w 1262"/>
                  <a:gd name="T47" fmla="*/ 911 h 984"/>
                  <a:gd name="T48" fmla="*/ 1118 w 1262"/>
                  <a:gd name="T49" fmla="*/ 922 h 984"/>
                  <a:gd name="T50" fmla="*/ 1080 w 1262"/>
                  <a:gd name="T51" fmla="*/ 933 h 984"/>
                  <a:gd name="T52" fmla="*/ 1036 w 1262"/>
                  <a:gd name="T53" fmla="*/ 944 h 984"/>
                  <a:gd name="T54" fmla="*/ 987 w 1262"/>
                  <a:gd name="T55" fmla="*/ 955 h 984"/>
                  <a:gd name="T56" fmla="*/ 934 w 1262"/>
                  <a:gd name="T57" fmla="*/ 964 h 984"/>
                  <a:gd name="T58" fmla="*/ 876 w 1262"/>
                  <a:gd name="T59" fmla="*/ 972 h 984"/>
                  <a:gd name="T60" fmla="*/ 813 w 1262"/>
                  <a:gd name="T61" fmla="*/ 978 h 984"/>
                  <a:gd name="T62" fmla="*/ 744 w 1262"/>
                  <a:gd name="T63" fmla="*/ 982 h 984"/>
                  <a:gd name="T64" fmla="*/ 672 w 1262"/>
                  <a:gd name="T65" fmla="*/ 984 h 984"/>
                  <a:gd name="T66" fmla="*/ 603 w 1262"/>
                  <a:gd name="T67" fmla="*/ 982 h 984"/>
                  <a:gd name="T68" fmla="*/ 531 w 1262"/>
                  <a:gd name="T69" fmla="*/ 979 h 984"/>
                  <a:gd name="T70" fmla="*/ 455 w 1262"/>
                  <a:gd name="T71" fmla="*/ 971 h 984"/>
                  <a:gd name="T72" fmla="*/ 376 w 1262"/>
                  <a:gd name="T73" fmla="*/ 960 h 984"/>
                  <a:gd name="T74" fmla="*/ 294 w 1262"/>
                  <a:gd name="T75" fmla="*/ 947 h 984"/>
                  <a:gd name="T76" fmla="*/ 208 w 1262"/>
                  <a:gd name="T77" fmla="*/ 928 h 984"/>
                  <a:gd name="T78" fmla="*/ 120 w 1262"/>
                  <a:gd name="T79" fmla="*/ 906 h 984"/>
                  <a:gd name="T80" fmla="*/ 28 w 1262"/>
                  <a:gd name="T81" fmla="*/ 879 h 984"/>
                  <a:gd name="T82" fmla="*/ 1 w 1262"/>
                  <a:gd name="T83" fmla="*/ 870 h 984"/>
                  <a:gd name="T84" fmla="*/ 0 w 1262"/>
                  <a:gd name="T85" fmla="*/ 865 h 984"/>
                  <a:gd name="T86" fmla="*/ 0 w 1262"/>
                  <a:gd name="T87" fmla="*/ 478 h 984"/>
                  <a:gd name="T88" fmla="*/ 3 w 1262"/>
                  <a:gd name="T89" fmla="*/ 421 h 984"/>
                  <a:gd name="T90" fmla="*/ 12 w 1262"/>
                  <a:gd name="T91" fmla="*/ 368 h 984"/>
                  <a:gd name="T92" fmla="*/ 28 w 1262"/>
                  <a:gd name="T93" fmla="*/ 316 h 984"/>
                  <a:gd name="T94" fmla="*/ 49 w 1262"/>
                  <a:gd name="T95" fmla="*/ 268 h 984"/>
                  <a:gd name="T96" fmla="*/ 74 w 1262"/>
                  <a:gd name="T97" fmla="*/ 222 h 984"/>
                  <a:gd name="T98" fmla="*/ 105 w 1262"/>
                  <a:gd name="T99" fmla="*/ 179 h 984"/>
                  <a:gd name="T100" fmla="*/ 139 w 1262"/>
                  <a:gd name="T101" fmla="*/ 140 h 984"/>
                  <a:gd name="T102" fmla="*/ 178 w 1262"/>
                  <a:gd name="T103" fmla="*/ 105 h 984"/>
                  <a:gd name="T104" fmla="*/ 221 w 1262"/>
                  <a:gd name="T105" fmla="*/ 74 h 984"/>
                  <a:gd name="T106" fmla="*/ 266 w 1262"/>
                  <a:gd name="T107" fmla="*/ 49 h 984"/>
                  <a:gd name="T108" fmla="*/ 315 w 1262"/>
                  <a:gd name="T109" fmla="*/ 28 h 984"/>
                  <a:gd name="T110" fmla="*/ 366 w 1262"/>
                  <a:gd name="T111" fmla="*/ 13 h 984"/>
                  <a:gd name="T112" fmla="*/ 419 w 1262"/>
                  <a:gd name="T113" fmla="*/ 4 h 984"/>
                  <a:gd name="T114" fmla="*/ 474 w 1262"/>
                  <a:gd name="T115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62" h="984">
                    <a:moveTo>
                      <a:pt x="474" y="0"/>
                    </a:moveTo>
                    <a:lnTo>
                      <a:pt x="789" y="0"/>
                    </a:lnTo>
                    <a:lnTo>
                      <a:pt x="844" y="4"/>
                    </a:lnTo>
                    <a:lnTo>
                      <a:pt x="896" y="13"/>
                    </a:lnTo>
                    <a:lnTo>
                      <a:pt x="948" y="28"/>
                    </a:lnTo>
                    <a:lnTo>
                      <a:pt x="996" y="49"/>
                    </a:lnTo>
                    <a:lnTo>
                      <a:pt x="1042" y="74"/>
                    </a:lnTo>
                    <a:lnTo>
                      <a:pt x="1084" y="105"/>
                    </a:lnTo>
                    <a:lnTo>
                      <a:pt x="1123" y="140"/>
                    </a:lnTo>
                    <a:lnTo>
                      <a:pt x="1158" y="179"/>
                    </a:lnTo>
                    <a:lnTo>
                      <a:pt x="1189" y="222"/>
                    </a:lnTo>
                    <a:lnTo>
                      <a:pt x="1214" y="268"/>
                    </a:lnTo>
                    <a:lnTo>
                      <a:pt x="1234" y="316"/>
                    </a:lnTo>
                    <a:lnTo>
                      <a:pt x="1249" y="368"/>
                    </a:lnTo>
                    <a:lnTo>
                      <a:pt x="1258" y="421"/>
                    </a:lnTo>
                    <a:lnTo>
                      <a:pt x="1262" y="478"/>
                    </a:lnTo>
                    <a:lnTo>
                      <a:pt x="1262" y="865"/>
                    </a:lnTo>
                    <a:lnTo>
                      <a:pt x="1260" y="865"/>
                    </a:lnTo>
                    <a:lnTo>
                      <a:pt x="1234" y="877"/>
                    </a:lnTo>
                    <a:lnTo>
                      <a:pt x="1230" y="880"/>
                    </a:lnTo>
                    <a:lnTo>
                      <a:pt x="1218" y="885"/>
                    </a:lnTo>
                    <a:lnTo>
                      <a:pt x="1201" y="892"/>
                    </a:lnTo>
                    <a:lnTo>
                      <a:pt x="1178" y="902"/>
                    </a:lnTo>
                    <a:lnTo>
                      <a:pt x="1151" y="911"/>
                    </a:lnTo>
                    <a:lnTo>
                      <a:pt x="1118" y="922"/>
                    </a:lnTo>
                    <a:lnTo>
                      <a:pt x="1080" y="933"/>
                    </a:lnTo>
                    <a:lnTo>
                      <a:pt x="1036" y="944"/>
                    </a:lnTo>
                    <a:lnTo>
                      <a:pt x="987" y="955"/>
                    </a:lnTo>
                    <a:lnTo>
                      <a:pt x="934" y="964"/>
                    </a:lnTo>
                    <a:lnTo>
                      <a:pt x="876" y="972"/>
                    </a:lnTo>
                    <a:lnTo>
                      <a:pt x="813" y="978"/>
                    </a:lnTo>
                    <a:lnTo>
                      <a:pt x="744" y="982"/>
                    </a:lnTo>
                    <a:lnTo>
                      <a:pt x="672" y="984"/>
                    </a:lnTo>
                    <a:lnTo>
                      <a:pt x="603" y="982"/>
                    </a:lnTo>
                    <a:lnTo>
                      <a:pt x="531" y="979"/>
                    </a:lnTo>
                    <a:lnTo>
                      <a:pt x="455" y="971"/>
                    </a:lnTo>
                    <a:lnTo>
                      <a:pt x="376" y="960"/>
                    </a:lnTo>
                    <a:lnTo>
                      <a:pt x="294" y="947"/>
                    </a:lnTo>
                    <a:lnTo>
                      <a:pt x="208" y="928"/>
                    </a:lnTo>
                    <a:lnTo>
                      <a:pt x="120" y="906"/>
                    </a:lnTo>
                    <a:lnTo>
                      <a:pt x="28" y="879"/>
                    </a:lnTo>
                    <a:lnTo>
                      <a:pt x="1" y="870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1"/>
                    </a:lnTo>
                    <a:lnTo>
                      <a:pt x="12" y="368"/>
                    </a:lnTo>
                    <a:lnTo>
                      <a:pt x="28" y="316"/>
                    </a:lnTo>
                    <a:lnTo>
                      <a:pt x="49" y="268"/>
                    </a:lnTo>
                    <a:lnTo>
                      <a:pt x="74" y="222"/>
                    </a:lnTo>
                    <a:lnTo>
                      <a:pt x="105" y="179"/>
                    </a:lnTo>
                    <a:lnTo>
                      <a:pt x="139" y="140"/>
                    </a:lnTo>
                    <a:lnTo>
                      <a:pt x="178" y="105"/>
                    </a:lnTo>
                    <a:lnTo>
                      <a:pt x="221" y="74"/>
                    </a:lnTo>
                    <a:lnTo>
                      <a:pt x="266" y="49"/>
                    </a:lnTo>
                    <a:lnTo>
                      <a:pt x="315" y="28"/>
                    </a:lnTo>
                    <a:lnTo>
                      <a:pt x="366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8" name="Freeform 38"/>
              <p:cNvSpPr>
                <a:spLocks/>
              </p:cNvSpPr>
              <p:nvPr/>
            </p:nvSpPr>
            <p:spPr bwMode="auto">
              <a:xfrm>
                <a:off x="1818" y="482"/>
                <a:ext cx="123" cy="124"/>
              </a:xfrm>
              <a:custGeom>
                <a:avLst/>
                <a:gdLst>
                  <a:gd name="T0" fmla="*/ 370 w 740"/>
                  <a:gd name="T1" fmla="*/ 0 h 746"/>
                  <a:gd name="T2" fmla="*/ 419 w 740"/>
                  <a:gd name="T3" fmla="*/ 4 h 746"/>
                  <a:gd name="T4" fmla="*/ 468 w 740"/>
                  <a:gd name="T5" fmla="*/ 13 h 746"/>
                  <a:gd name="T6" fmla="*/ 513 w 740"/>
                  <a:gd name="T7" fmla="*/ 29 h 746"/>
                  <a:gd name="T8" fmla="*/ 556 w 740"/>
                  <a:gd name="T9" fmla="*/ 50 h 746"/>
                  <a:gd name="T10" fmla="*/ 595 w 740"/>
                  <a:gd name="T11" fmla="*/ 76 h 746"/>
                  <a:gd name="T12" fmla="*/ 630 w 740"/>
                  <a:gd name="T13" fmla="*/ 108 h 746"/>
                  <a:gd name="T14" fmla="*/ 661 w 740"/>
                  <a:gd name="T15" fmla="*/ 142 h 746"/>
                  <a:gd name="T16" fmla="*/ 687 w 740"/>
                  <a:gd name="T17" fmla="*/ 181 h 746"/>
                  <a:gd name="T18" fmla="*/ 709 w 740"/>
                  <a:gd name="T19" fmla="*/ 224 h 746"/>
                  <a:gd name="T20" fmla="*/ 725 w 740"/>
                  <a:gd name="T21" fmla="*/ 269 h 746"/>
                  <a:gd name="T22" fmla="*/ 736 w 740"/>
                  <a:gd name="T23" fmla="*/ 318 h 746"/>
                  <a:gd name="T24" fmla="*/ 740 w 740"/>
                  <a:gd name="T25" fmla="*/ 367 h 746"/>
                  <a:gd name="T26" fmla="*/ 698 w 740"/>
                  <a:gd name="T27" fmla="*/ 397 h 746"/>
                  <a:gd name="T28" fmla="*/ 660 w 740"/>
                  <a:gd name="T29" fmla="*/ 432 h 746"/>
                  <a:gd name="T30" fmla="*/ 626 w 740"/>
                  <a:gd name="T31" fmla="*/ 470 h 746"/>
                  <a:gd name="T32" fmla="*/ 595 w 740"/>
                  <a:gd name="T33" fmla="*/ 513 h 746"/>
                  <a:gd name="T34" fmla="*/ 569 w 740"/>
                  <a:gd name="T35" fmla="*/ 558 h 746"/>
                  <a:gd name="T36" fmla="*/ 550 w 740"/>
                  <a:gd name="T37" fmla="*/ 606 h 746"/>
                  <a:gd name="T38" fmla="*/ 535 w 740"/>
                  <a:gd name="T39" fmla="*/ 657 h 746"/>
                  <a:gd name="T40" fmla="*/ 526 w 740"/>
                  <a:gd name="T41" fmla="*/ 711 h 746"/>
                  <a:gd name="T42" fmla="*/ 490 w 740"/>
                  <a:gd name="T43" fmla="*/ 726 h 746"/>
                  <a:gd name="T44" fmla="*/ 451 w 740"/>
                  <a:gd name="T45" fmla="*/ 737 h 746"/>
                  <a:gd name="T46" fmla="*/ 411 w 740"/>
                  <a:gd name="T47" fmla="*/ 744 h 746"/>
                  <a:gd name="T48" fmla="*/ 370 w 740"/>
                  <a:gd name="T49" fmla="*/ 746 h 746"/>
                  <a:gd name="T50" fmla="*/ 320 w 740"/>
                  <a:gd name="T51" fmla="*/ 742 h 746"/>
                  <a:gd name="T52" fmla="*/ 272 w 740"/>
                  <a:gd name="T53" fmla="*/ 733 h 746"/>
                  <a:gd name="T54" fmla="*/ 226 w 740"/>
                  <a:gd name="T55" fmla="*/ 717 h 746"/>
                  <a:gd name="T56" fmla="*/ 183 w 740"/>
                  <a:gd name="T57" fmla="*/ 695 h 746"/>
                  <a:gd name="T58" fmla="*/ 143 w 740"/>
                  <a:gd name="T59" fmla="*/ 668 h 746"/>
                  <a:gd name="T60" fmla="*/ 108 w 740"/>
                  <a:gd name="T61" fmla="*/ 637 h 746"/>
                  <a:gd name="T62" fmla="*/ 77 w 740"/>
                  <a:gd name="T63" fmla="*/ 602 h 746"/>
                  <a:gd name="T64" fmla="*/ 51 w 740"/>
                  <a:gd name="T65" fmla="*/ 561 h 746"/>
                  <a:gd name="T66" fmla="*/ 29 w 740"/>
                  <a:gd name="T67" fmla="*/ 518 h 746"/>
                  <a:gd name="T68" fmla="*/ 13 w 740"/>
                  <a:gd name="T69" fmla="*/ 472 h 746"/>
                  <a:gd name="T70" fmla="*/ 4 w 740"/>
                  <a:gd name="T71" fmla="*/ 424 h 746"/>
                  <a:gd name="T72" fmla="*/ 0 w 740"/>
                  <a:gd name="T73" fmla="*/ 373 h 746"/>
                  <a:gd name="T74" fmla="*/ 4 w 740"/>
                  <a:gd name="T75" fmla="*/ 322 h 746"/>
                  <a:gd name="T76" fmla="*/ 13 w 740"/>
                  <a:gd name="T77" fmla="*/ 274 h 746"/>
                  <a:gd name="T78" fmla="*/ 29 w 740"/>
                  <a:gd name="T79" fmla="*/ 228 h 746"/>
                  <a:gd name="T80" fmla="*/ 51 w 740"/>
                  <a:gd name="T81" fmla="*/ 185 h 746"/>
                  <a:gd name="T82" fmla="*/ 77 w 740"/>
                  <a:gd name="T83" fmla="*/ 146 h 746"/>
                  <a:gd name="T84" fmla="*/ 108 w 740"/>
                  <a:gd name="T85" fmla="*/ 110 h 746"/>
                  <a:gd name="T86" fmla="*/ 143 w 740"/>
                  <a:gd name="T87" fmla="*/ 78 h 746"/>
                  <a:gd name="T88" fmla="*/ 183 w 740"/>
                  <a:gd name="T89" fmla="*/ 51 h 746"/>
                  <a:gd name="T90" fmla="*/ 226 w 740"/>
                  <a:gd name="T91" fmla="*/ 29 h 746"/>
                  <a:gd name="T92" fmla="*/ 272 w 740"/>
                  <a:gd name="T93" fmla="*/ 13 h 746"/>
                  <a:gd name="T94" fmla="*/ 320 w 740"/>
                  <a:gd name="T95" fmla="*/ 4 h 746"/>
                  <a:gd name="T96" fmla="*/ 370 w 740"/>
                  <a:gd name="T97" fmla="*/ 0 h 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740" h="746">
                    <a:moveTo>
                      <a:pt x="370" y="0"/>
                    </a:moveTo>
                    <a:lnTo>
                      <a:pt x="419" y="4"/>
                    </a:lnTo>
                    <a:lnTo>
                      <a:pt x="468" y="13"/>
                    </a:lnTo>
                    <a:lnTo>
                      <a:pt x="513" y="29"/>
                    </a:lnTo>
                    <a:lnTo>
                      <a:pt x="556" y="50"/>
                    </a:lnTo>
                    <a:lnTo>
                      <a:pt x="595" y="76"/>
                    </a:lnTo>
                    <a:lnTo>
                      <a:pt x="630" y="108"/>
                    </a:lnTo>
                    <a:lnTo>
                      <a:pt x="661" y="142"/>
                    </a:lnTo>
                    <a:lnTo>
                      <a:pt x="687" y="181"/>
                    </a:lnTo>
                    <a:lnTo>
                      <a:pt x="709" y="224"/>
                    </a:lnTo>
                    <a:lnTo>
                      <a:pt x="725" y="269"/>
                    </a:lnTo>
                    <a:lnTo>
                      <a:pt x="736" y="318"/>
                    </a:lnTo>
                    <a:lnTo>
                      <a:pt x="740" y="367"/>
                    </a:lnTo>
                    <a:lnTo>
                      <a:pt x="698" y="397"/>
                    </a:lnTo>
                    <a:lnTo>
                      <a:pt x="660" y="432"/>
                    </a:lnTo>
                    <a:lnTo>
                      <a:pt x="626" y="470"/>
                    </a:lnTo>
                    <a:lnTo>
                      <a:pt x="595" y="513"/>
                    </a:lnTo>
                    <a:lnTo>
                      <a:pt x="569" y="558"/>
                    </a:lnTo>
                    <a:lnTo>
                      <a:pt x="550" y="606"/>
                    </a:lnTo>
                    <a:lnTo>
                      <a:pt x="535" y="657"/>
                    </a:lnTo>
                    <a:lnTo>
                      <a:pt x="526" y="711"/>
                    </a:lnTo>
                    <a:lnTo>
                      <a:pt x="490" y="726"/>
                    </a:lnTo>
                    <a:lnTo>
                      <a:pt x="451" y="737"/>
                    </a:lnTo>
                    <a:lnTo>
                      <a:pt x="411" y="744"/>
                    </a:lnTo>
                    <a:lnTo>
                      <a:pt x="370" y="746"/>
                    </a:lnTo>
                    <a:lnTo>
                      <a:pt x="320" y="742"/>
                    </a:lnTo>
                    <a:lnTo>
                      <a:pt x="272" y="733"/>
                    </a:lnTo>
                    <a:lnTo>
                      <a:pt x="226" y="717"/>
                    </a:lnTo>
                    <a:lnTo>
                      <a:pt x="183" y="695"/>
                    </a:lnTo>
                    <a:lnTo>
                      <a:pt x="143" y="668"/>
                    </a:lnTo>
                    <a:lnTo>
                      <a:pt x="108" y="637"/>
                    </a:lnTo>
                    <a:lnTo>
                      <a:pt x="77" y="602"/>
                    </a:lnTo>
                    <a:lnTo>
                      <a:pt x="51" y="561"/>
                    </a:lnTo>
                    <a:lnTo>
                      <a:pt x="29" y="518"/>
                    </a:lnTo>
                    <a:lnTo>
                      <a:pt x="13" y="472"/>
                    </a:lnTo>
                    <a:lnTo>
                      <a:pt x="4" y="424"/>
                    </a:lnTo>
                    <a:lnTo>
                      <a:pt x="0" y="373"/>
                    </a:lnTo>
                    <a:lnTo>
                      <a:pt x="4" y="322"/>
                    </a:lnTo>
                    <a:lnTo>
                      <a:pt x="13" y="274"/>
                    </a:lnTo>
                    <a:lnTo>
                      <a:pt x="29" y="228"/>
                    </a:lnTo>
                    <a:lnTo>
                      <a:pt x="51" y="185"/>
                    </a:lnTo>
                    <a:lnTo>
                      <a:pt x="77" y="146"/>
                    </a:lnTo>
                    <a:lnTo>
                      <a:pt x="108" y="110"/>
                    </a:lnTo>
                    <a:lnTo>
                      <a:pt x="143" y="78"/>
                    </a:lnTo>
                    <a:lnTo>
                      <a:pt x="183" y="51"/>
                    </a:lnTo>
                    <a:lnTo>
                      <a:pt x="226" y="29"/>
                    </a:lnTo>
                    <a:lnTo>
                      <a:pt x="272" y="13"/>
                    </a:lnTo>
                    <a:lnTo>
                      <a:pt x="320" y="4"/>
                    </a:lnTo>
                    <a:lnTo>
                      <a:pt x="37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99" name="Freeform 39"/>
              <p:cNvSpPr>
                <a:spLocks/>
              </p:cNvSpPr>
              <p:nvPr/>
            </p:nvSpPr>
            <p:spPr bwMode="auto">
              <a:xfrm>
                <a:off x="1774" y="610"/>
                <a:ext cx="154" cy="164"/>
              </a:xfrm>
              <a:custGeom>
                <a:avLst/>
                <a:gdLst>
                  <a:gd name="T0" fmla="*/ 474 w 927"/>
                  <a:gd name="T1" fmla="*/ 0 h 984"/>
                  <a:gd name="T2" fmla="*/ 786 w 927"/>
                  <a:gd name="T3" fmla="*/ 0 h 984"/>
                  <a:gd name="T4" fmla="*/ 790 w 927"/>
                  <a:gd name="T5" fmla="*/ 53 h 984"/>
                  <a:gd name="T6" fmla="*/ 801 w 927"/>
                  <a:gd name="T7" fmla="*/ 105 h 984"/>
                  <a:gd name="T8" fmla="*/ 816 w 927"/>
                  <a:gd name="T9" fmla="*/ 154 h 984"/>
                  <a:gd name="T10" fmla="*/ 837 w 927"/>
                  <a:gd name="T11" fmla="*/ 200 h 984"/>
                  <a:gd name="T12" fmla="*/ 863 w 927"/>
                  <a:gd name="T13" fmla="*/ 244 h 984"/>
                  <a:gd name="T14" fmla="*/ 892 w 927"/>
                  <a:gd name="T15" fmla="*/ 284 h 984"/>
                  <a:gd name="T16" fmla="*/ 927 w 927"/>
                  <a:gd name="T17" fmla="*/ 321 h 984"/>
                  <a:gd name="T18" fmla="*/ 869 w 927"/>
                  <a:gd name="T19" fmla="*/ 341 h 984"/>
                  <a:gd name="T20" fmla="*/ 816 w 927"/>
                  <a:gd name="T21" fmla="*/ 367 h 984"/>
                  <a:gd name="T22" fmla="*/ 765 w 927"/>
                  <a:gd name="T23" fmla="*/ 398 h 984"/>
                  <a:gd name="T24" fmla="*/ 719 w 927"/>
                  <a:gd name="T25" fmla="*/ 435 h 984"/>
                  <a:gd name="T26" fmla="*/ 676 w 927"/>
                  <a:gd name="T27" fmla="*/ 477 h 984"/>
                  <a:gd name="T28" fmla="*/ 638 w 927"/>
                  <a:gd name="T29" fmla="*/ 522 h 984"/>
                  <a:gd name="T30" fmla="*/ 605 w 927"/>
                  <a:gd name="T31" fmla="*/ 571 h 984"/>
                  <a:gd name="T32" fmla="*/ 577 w 927"/>
                  <a:gd name="T33" fmla="*/ 625 h 984"/>
                  <a:gd name="T34" fmla="*/ 554 w 927"/>
                  <a:gd name="T35" fmla="*/ 681 h 984"/>
                  <a:gd name="T36" fmla="*/ 538 w 927"/>
                  <a:gd name="T37" fmla="*/ 740 h 984"/>
                  <a:gd name="T38" fmla="*/ 528 w 927"/>
                  <a:gd name="T39" fmla="*/ 801 h 984"/>
                  <a:gd name="T40" fmla="*/ 525 w 927"/>
                  <a:gd name="T41" fmla="*/ 863 h 984"/>
                  <a:gd name="T42" fmla="*/ 525 w 927"/>
                  <a:gd name="T43" fmla="*/ 984 h 984"/>
                  <a:gd name="T44" fmla="*/ 456 w 927"/>
                  <a:gd name="T45" fmla="*/ 979 h 984"/>
                  <a:gd name="T46" fmla="*/ 392 w 927"/>
                  <a:gd name="T47" fmla="*/ 973 h 984"/>
                  <a:gd name="T48" fmla="*/ 332 w 927"/>
                  <a:gd name="T49" fmla="*/ 965 h 984"/>
                  <a:gd name="T50" fmla="*/ 278 w 927"/>
                  <a:gd name="T51" fmla="*/ 956 h 984"/>
                  <a:gd name="T52" fmla="*/ 229 w 927"/>
                  <a:gd name="T53" fmla="*/ 945 h 984"/>
                  <a:gd name="T54" fmla="*/ 184 w 927"/>
                  <a:gd name="T55" fmla="*/ 934 h 984"/>
                  <a:gd name="T56" fmla="*/ 145 w 927"/>
                  <a:gd name="T57" fmla="*/ 922 h 984"/>
                  <a:gd name="T58" fmla="*/ 112 w 927"/>
                  <a:gd name="T59" fmla="*/ 912 h 984"/>
                  <a:gd name="T60" fmla="*/ 84 w 927"/>
                  <a:gd name="T61" fmla="*/ 902 h 984"/>
                  <a:gd name="T62" fmla="*/ 62 w 927"/>
                  <a:gd name="T63" fmla="*/ 893 h 984"/>
                  <a:gd name="T64" fmla="*/ 45 w 927"/>
                  <a:gd name="T65" fmla="*/ 885 h 984"/>
                  <a:gd name="T66" fmla="*/ 33 w 927"/>
                  <a:gd name="T67" fmla="*/ 881 h 984"/>
                  <a:gd name="T68" fmla="*/ 27 w 927"/>
                  <a:gd name="T69" fmla="*/ 877 h 984"/>
                  <a:gd name="T70" fmla="*/ 2 w 927"/>
                  <a:gd name="T71" fmla="*/ 865 h 984"/>
                  <a:gd name="T72" fmla="*/ 0 w 927"/>
                  <a:gd name="T73" fmla="*/ 865 h 984"/>
                  <a:gd name="T74" fmla="*/ 0 w 927"/>
                  <a:gd name="T75" fmla="*/ 478 h 984"/>
                  <a:gd name="T76" fmla="*/ 3 w 927"/>
                  <a:gd name="T77" fmla="*/ 423 h 984"/>
                  <a:gd name="T78" fmla="*/ 13 w 927"/>
                  <a:gd name="T79" fmla="*/ 368 h 984"/>
                  <a:gd name="T80" fmla="*/ 27 w 927"/>
                  <a:gd name="T81" fmla="*/ 318 h 984"/>
                  <a:gd name="T82" fmla="*/ 48 w 927"/>
                  <a:gd name="T83" fmla="*/ 268 h 984"/>
                  <a:gd name="T84" fmla="*/ 73 w 927"/>
                  <a:gd name="T85" fmla="*/ 222 h 984"/>
                  <a:gd name="T86" fmla="*/ 104 w 927"/>
                  <a:gd name="T87" fmla="*/ 179 h 984"/>
                  <a:gd name="T88" fmla="*/ 139 w 927"/>
                  <a:gd name="T89" fmla="*/ 141 h 984"/>
                  <a:gd name="T90" fmla="*/ 178 w 927"/>
                  <a:gd name="T91" fmla="*/ 105 h 984"/>
                  <a:gd name="T92" fmla="*/ 220 w 927"/>
                  <a:gd name="T93" fmla="*/ 75 h 984"/>
                  <a:gd name="T94" fmla="*/ 266 w 927"/>
                  <a:gd name="T95" fmla="*/ 49 h 984"/>
                  <a:gd name="T96" fmla="*/ 314 w 927"/>
                  <a:gd name="T97" fmla="*/ 28 h 984"/>
                  <a:gd name="T98" fmla="*/ 365 w 927"/>
                  <a:gd name="T99" fmla="*/ 13 h 984"/>
                  <a:gd name="T100" fmla="*/ 419 w 927"/>
                  <a:gd name="T101" fmla="*/ 4 h 984"/>
                  <a:gd name="T102" fmla="*/ 474 w 927"/>
                  <a:gd name="T103" fmla="*/ 0 h 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27" h="984">
                    <a:moveTo>
                      <a:pt x="474" y="0"/>
                    </a:moveTo>
                    <a:lnTo>
                      <a:pt x="786" y="0"/>
                    </a:lnTo>
                    <a:lnTo>
                      <a:pt x="790" y="53"/>
                    </a:lnTo>
                    <a:lnTo>
                      <a:pt x="801" y="105"/>
                    </a:lnTo>
                    <a:lnTo>
                      <a:pt x="816" y="154"/>
                    </a:lnTo>
                    <a:lnTo>
                      <a:pt x="837" y="200"/>
                    </a:lnTo>
                    <a:lnTo>
                      <a:pt x="863" y="244"/>
                    </a:lnTo>
                    <a:lnTo>
                      <a:pt x="892" y="284"/>
                    </a:lnTo>
                    <a:lnTo>
                      <a:pt x="927" y="321"/>
                    </a:lnTo>
                    <a:lnTo>
                      <a:pt x="869" y="341"/>
                    </a:lnTo>
                    <a:lnTo>
                      <a:pt x="816" y="367"/>
                    </a:lnTo>
                    <a:lnTo>
                      <a:pt x="765" y="398"/>
                    </a:lnTo>
                    <a:lnTo>
                      <a:pt x="719" y="435"/>
                    </a:lnTo>
                    <a:lnTo>
                      <a:pt x="676" y="477"/>
                    </a:lnTo>
                    <a:lnTo>
                      <a:pt x="638" y="522"/>
                    </a:lnTo>
                    <a:lnTo>
                      <a:pt x="605" y="571"/>
                    </a:lnTo>
                    <a:lnTo>
                      <a:pt x="577" y="625"/>
                    </a:lnTo>
                    <a:lnTo>
                      <a:pt x="554" y="681"/>
                    </a:lnTo>
                    <a:lnTo>
                      <a:pt x="538" y="740"/>
                    </a:lnTo>
                    <a:lnTo>
                      <a:pt x="528" y="801"/>
                    </a:lnTo>
                    <a:lnTo>
                      <a:pt x="525" y="863"/>
                    </a:lnTo>
                    <a:lnTo>
                      <a:pt x="525" y="984"/>
                    </a:lnTo>
                    <a:lnTo>
                      <a:pt x="456" y="979"/>
                    </a:lnTo>
                    <a:lnTo>
                      <a:pt x="392" y="973"/>
                    </a:lnTo>
                    <a:lnTo>
                      <a:pt x="332" y="965"/>
                    </a:lnTo>
                    <a:lnTo>
                      <a:pt x="278" y="956"/>
                    </a:lnTo>
                    <a:lnTo>
                      <a:pt x="229" y="945"/>
                    </a:lnTo>
                    <a:lnTo>
                      <a:pt x="184" y="934"/>
                    </a:lnTo>
                    <a:lnTo>
                      <a:pt x="145" y="922"/>
                    </a:lnTo>
                    <a:lnTo>
                      <a:pt x="112" y="912"/>
                    </a:lnTo>
                    <a:lnTo>
                      <a:pt x="84" y="902"/>
                    </a:lnTo>
                    <a:lnTo>
                      <a:pt x="62" y="893"/>
                    </a:lnTo>
                    <a:lnTo>
                      <a:pt x="45" y="885"/>
                    </a:lnTo>
                    <a:lnTo>
                      <a:pt x="33" y="881"/>
                    </a:lnTo>
                    <a:lnTo>
                      <a:pt x="27" y="877"/>
                    </a:lnTo>
                    <a:lnTo>
                      <a:pt x="2" y="865"/>
                    </a:lnTo>
                    <a:lnTo>
                      <a:pt x="0" y="865"/>
                    </a:lnTo>
                    <a:lnTo>
                      <a:pt x="0" y="478"/>
                    </a:lnTo>
                    <a:lnTo>
                      <a:pt x="3" y="423"/>
                    </a:lnTo>
                    <a:lnTo>
                      <a:pt x="13" y="368"/>
                    </a:lnTo>
                    <a:lnTo>
                      <a:pt x="27" y="318"/>
                    </a:lnTo>
                    <a:lnTo>
                      <a:pt x="48" y="268"/>
                    </a:lnTo>
                    <a:lnTo>
                      <a:pt x="73" y="222"/>
                    </a:lnTo>
                    <a:lnTo>
                      <a:pt x="104" y="179"/>
                    </a:lnTo>
                    <a:lnTo>
                      <a:pt x="139" y="141"/>
                    </a:lnTo>
                    <a:lnTo>
                      <a:pt x="178" y="105"/>
                    </a:lnTo>
                    <a:lnTo>
                      <a:pt x="220" y="75"/>
                    </a:lnTo>
                    <a:lnTo>
                      <a:pt x="266" y="49"/>
                    </a:lnTo>
                    <a:lnTo>
                      <a:pt x="314" y="28"/>
                    </a:lnTo>
                    <a:lnTo>
                      <a:pt x="365" y="13"/>
                    </a:lnTo>
                    <a:lnTo>
                      <a:pt x="419" y="4"/>
                    </a:lnTo>
                    <a:lnTo>
                      <a:pt x="47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12" name="Freeform 40"/>
              <p:cNvSpPr>
                <a:spLocks/>
              </p:cNvSpPr>
              <p:nvPr/>
            </p:nvSpPr>
            <p:spPr bwMode="auto">
              <a:xfrm>
                <a:off x="1915" y="433"/>
                <a:ext cx="108" cy="106"/>
              </a:xfrm>
              <a:custGeom>
                <a:avLst/>
                <a:gdLst>
                  <a:gd name="T0" fmla="*/ 354 w 651"/>
                  <a:gd name="T1" fmla="*/ 0 h 632"/>
                  <a:gd name="T2" fmla="*/ 400 w 651"/>
                  <a:gd name="T3" fmla="*/ 2 h 632"/>
                  <a:gd name="T4" fmla="*/ 444 w 651"/>
                  <a:gd name="T5" fmla="*/ 10 h 632"/>
                  <a:gd name="T6" fmla="*/ 486 w 651"/>
                  <a:gd name="T7" fmla="*/ 24 h 632"/>
                  <a:gd name="T8" fmla="*/ 526 w 651"/>
                  <a:gd name="T9" fmla="*/ 42 h 632"/>
                  <a:gd name="T10" fmla="*/ 564 w 651"/>
                  <a:gd name="T11" fmla="*/ 65 h 632"/>
                  <a:gd name="T12" fmla="*/ 599 w 651"/>
                  <a:gd name="T13" fmla="*/ 94 h 632"/>
                  <a:gd name="T14" fmla="*/ 580 w 651"/>
                  <a:gd name="T15" fmla="*/ 143 h 632"/>
                  <a:gd name="T16" fmla="*/ 566 w 651"/>
                  <a:gd name="T17" fmla="*/ 193 h 632"/>
                  <a:gd name="T18" fmla="*/ 557 w 651"/>
                  <a:gd name="T19" fmla="*/ 244 h 632"/>
                  <a:gd name="T20" fmla="*/ 555 w 651"/>
                  <a:gd name="T21" fmla="*/ 297 h 632"/>
                  <a:gd name="T22" fmla="*/ 557 w 651"/>
                  <a:gd name="T23" fmla="*/ 349 h 632"/>
                  <a:gd name="T24" fmla="*/ 565 w 651"/>
                  <a:gd name="T25" fmla="*/ 400 h 632"/>
                  <a:gd name="T26" fmla="*/ 579 w 651"/>
                  <a:gd name="T27" fmla="*/ 449 h 632"/>
                  <a:gd name="T28" fmla="*/ 598 w 651"/>
                  <a:gd name="T29" fmla="*/ 497 h 632"/>
                  <a:gd name="T30" fmla="*/ 622 w 651"/>
                  <a:gd name="T31" fmla="*/ 542 h 632"/>
                  <a:gd name="T32" fmla="*/ 651 w 651"/>
                  <a:gd name="T33" fmla="*/ 585 h 632"/>
                  <a:gd name="T34" fmla="*/ 631 w 651"/>
                  <a:gd name="T35" fmla="*/ 609 h 632"/>
                  <a:gd name="T36" fmla="*/ 611 w 651"/>
                  <a:gd name="T37" fmla="*/ 632 h 632"/>
                  <a:gd name="T38" fmla="*/ 570 w 651"/>
                  <a:gd name="T39" fmla="*/ 612 h 632"/>
                  <a:gd name="T40" fmla="*/ 528 w 651"/>
                  <a:gd name="T41" fmla="*/ 596 h 632"/>
                  <a:gd name="T42" fmla="*/ 485 w 651"/>
                  <a:gd name="T43" fmla="*/ 585 h 632"/>
                  <a:gd name="T44" fmla="*/ 441 w 651"/>
                  <a:gd name="T45" fmla="*/ 578 h 632"/>
                  <a:gd name="T46" fmla="*/ 396 w 651"/>
                  <a:gd name="T47" fmla="*/ 575 h 632"/>
                  <a:gd name="T48" fmla="*/ 357 w 651"/>
                  <a:gd name="T49" fmla="*/ 578 h 632"/>
                  <a:gd name="T50" fmla="*/ 319 w 651"/>
                  <a:gd name="T51" fmla="*/ 585 h 632"/>
                  <a:gd name="T52" fmla="*/ 282 w 651"/>
                  <a:gd name="T53" fmla="*/ 594 h 632"/>
                  <a:gd name="T54" fmla="*/ 248 w 651"/>
                  <a:gd name="T55" fmla="*/ 604 h 632"/>
                  <a:gd name="T56" fmla="*/ 219 w 651"/>
                  <a:gd name="T57" fmla="*/ 616 h 632"/>
                  <a:gd name="T58" fmla="*/ 211 w 651"/>
                  <a:gd name="T59" fmla="*/ 563 h 632"/>
                  <a:gd name="T60" fmla="*/ 197 w 651"/>
                  <a:gd name="T61" fmla="*/ 512 h 632"/>
                  <a:gd name="T62" fmla="*/ 177 w 651"/>
                  <a:gd name="T63" fmla="*/ 464 h 632"/>
                  <a:gd name="T64" fmla="*/ 152 w 651"/>
                  <a:gd name="T65" fmla="*/ 417 h 632"/>
                  <a:gd name="T66" fmla="*/ 121 w 651"/>
                  <a:gd name="T67" fmla="*/ 376 h 632"/>
                  <a:gd name="T68" fmla="*/ 85 w 651"/>
                  <a:gd name="T69" fmla="*/ 337 h 632"/>
                  <a:gd name="T70" fmla="*/ 45 w 651"/>
                  <a:gd name="T71" fmla="*/ 302 h 632"/>
                  <a:gd name="T72" fmla="*/ 0 w 651"/>
                  <a:gd name="T73" fmla="*/ 272 h 632"/>
                  <a:gd name="T74" fmla="*/ 16 w 651"/>
                  <a:gd name="T75" fmla="*/ 226 h 632"/>
                  <a:gd name="T76" fmla="*/ 38 w 651"/>
                  <a:gd name="T77" fmla="*/ 183 h 632"/>
                  <a:gd name="T78" fmla="*/ 64 w 651"/>
                  <a:gd name="T79" fmla="*/ 143 h 632"/>
                  <a:gd name="T80" fmla="*/ 95 w 651"/>
                  <a:gd name="T81" fmla="*/ 107 h 632"/>
                  <a:gd name="T82" fmla="*/ 131 w 651"/>
                  <a:gd name="T83" fmla="*/ 76 h 632"/>
                  <a:gd name="T84" fmla="*/ 170 w 651"/>
                  <a:gd name="T85" fmla="*/ 49 h 632"/>
                  <a:gd name="T86" fmla="*/ 212 w 651"/>
                  <a:gd name="T87" fmla="*/ 28 h 632"/>
                  <a:gd name="T88" fmla="*/ 258 w 651"/>
                  <a:gd name="T89" fmla="*/ 12 h 632"/>
                  <a:gd name="T90" fmla="*/ 305 w 651"/>
                  <a:gd name="T91" fmla="*/ 3 h 632"/>
                  <a:gd name="T92" fmla="*/ 354 w 651"/>
                  <a:gd name="T93" fmla="*/ 0 h 6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51" h="632">
                    <a:moveTo>
                      <a:pt x="354" y="0"/>
                    </a:moveTo>
                    <a:lnTo>
                      <a:pt x="400" y="2"/>
                    </a:lnTo>
                    <a:lnTo>
                      <a:pt x="444" y="10"/>
                    </a:lnTo>
                    <a:lnTo>
                      <a:pt x="486" y="24"/>
                    </a:lnTo>
                    <a:lnTo>
                      <a:pt x="526" y="42"/>
                    </a:lnTo>
                    <a:lnTo>
                      <a:pt x="564" y="65"/>
                    </a:lnTo>
                    <a:lnTo>
                      <a:pt x="599" y="94"/>
                    </a:lnTo>
                    <a:lnTo>
                      <a:pt x="580" y="143"/>
                    </a:lnTo>
                    <a:lnTo>
                      <a:pt x="566" y="193"/>
                    </a:lnTo>
                    <a:lnTo>
                      <a:pt x="557" y="244"/>
                    </a:lnTo>
                    <a:lnTo>
                      <a:pt x="555" y="297"/>
                    </a:lnTo>
                    <a:lnTo>
                      <a:pt x="557" y="349"/>
                    </a:lnTo>
                    <a:lnTo>
                      <a:pt x="565" y="400"/>
                    </a:lnTo>
                    <a:lnTo>
                      <a:pt x="579" y="449"/>
                    </a:lnTo>
                    <a:lnTo>
                      <a:pt x="598" y="497"/>
                    </a:lnTo>
                    <a:lnTo>
                      <a:pt x="622" y="542"/>
                    </a:lnTo>
                    <a:lnTo>
                      <a:pt x="651" y="585"/>
                    </a:lnTo>
                    <a:lnTo>
                      <a:pt x="631" y="609"/>
                    </a:lnTo>
                    <a:lnTo>
                      <a:pt x="611" y="632"/>
                    </a:lnTo>
                    <a:lnTo>
                      <a:pt x="570" y="612"/>
                    </a:lnTo>
                    <a:lnTo>
                      <a:pt x="528" y="596"/>
                    </a:lnTo>
                    <a:lnTo>
                      <a:pt x="485" y="585"/>
                    </a:lnTo>
                    <a:lnTo>
                      <a:pt x="441" y="578"/>
                    </a:lnTo>
                    <a:lnTo>
                      <a:pt x="396" y="575"/>
                    </a:lnTo>
                    <a:lnTo>
                      <a:pt x="357" y="578"/>
                    </a:lnTo>
                    <a:lnTo>
                      <a:pt x="319" y="585"/>
                    </a:lnTo>
                    <a:lnTo>
                      <a:pt x="282" y="594"/>
                    </a:lnTo>
                    <a:lnTo>
                      <a:pt x="248" y="604"/>
                    </a:lnTo>
                    <a:lnTo>
                      <a:pt x="219" y="616"/>
                    </a:lnTo>
                    <a:lnTo>
                      <a:pt x="211" y="563"/>
                    </a:lnTo>
                    <a:lnTo>
                      <a:pt x="197" y="512"/>
                    </a:lnTo>
                    <a:lnTo>
                      <a:pt x="177" y="464"/>
                    </a:lnTo>
                    <a:lnTo>
                      <a:pt x="152" y="417"/>
                    </a:lnTo>
                    <a:lnTo>
                      <a:pt x="121" y="376"/>
                    </a:lnTo>
                    <a:lnTo>
                      <a:pt x="85" y="337"/>
                    </a:lnTo>
                    <a:lnTo>
                      <a:pt x="45" y="302"/>
                    </a:lnTo>
                    <a:lnTo>
                      <a:pt x="0" y="272"/>
                    </a:lnTo>
                    <a:lnTo>
                      <a:pt x="16" y="226"/>
                    </a:lnTo>
                    <a:lnTo>
                      <a:pt x="38" y="183"/>
                    </a:lnTo>
                    <a:lnTo>
                      <a:pt x="64" y="143"/>
                    </a:lnTo>
                    <a:lnTo>
                      <a:pt x="95" y="107"/>
                    </a:lnTo>
                    <a:lnTo>
                      <a:pt x="131" y="76"/>
                    </a:lnTo>
                    <a:lnTo>
                      <a:pt x="170" y="49"/>
                    </a:lnTo>
                    <a:lnTo>
                      <a:pt x="212" y="28"/>
                    </a:lnTo>
                    <a:lnTo>
                      <a:pt x="258" y="12"/>
                    </a:lnTo>
                    <a:lnTo>
                      <a:pt x="305" y="3"/>
                    </a:lnTo>
                    <a:lnTo>
                      <a:pt x="35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48" name="Freeform 41"/>
              <p:cNvSpPr>
                <a:spLocks/>
              </p:cNvSpPr>
              <p:nvPr/>
            </p:nvSpPr>
            <p:spPr bwMode="auto">
              <a:xfrm>
                <a:off x="2151" y="433"/>
                <a:ext cx="109" cy="104"/>
              </a:xfrm>
              <a:custGeom>
                <a:avLst/>
                <a:gdLst>
                  <a:gd name="T0" fmla="*/ 311 w 656"/>
                  <a:gd name="T1" fmla="*/ 0 h 622"/>
                  <a:gd name="T2" fmla="*/ 357 w 656"/>
                  <a:gd name="T3" fmla="*/ 2 h 622"/>
                  <a:gd name="T4" fmla="*/ 401 w 656"/>
                  <a:gd name="T5" fmla="*/ 11 h 622"/>
                  <a:gd name="T6" fmla="*/ 445 w 656"/>
                  <a:gd name="T7" fmla="*/ 25 h 622"/>
                  <a:gd name="T8" fmla="*/ 485 w 656"/>
                  <a:gd name="T9" fmla="*/ 43 h 622"/>
                  <a:gd name="T10" fmla="*/ 523 w 656"/>
                  <a:gd name="T11" fmla="*/ 68 h 622"/>
                  <a:gd name="T12" fmla="*/ 557 w 656"/>
                  <a:gd name="T13" fmla="*/ 95 h 622"/>
                  <a:gd name="T14" fmla="*/ 588 w 656"/>
                  <a:gd name="T15" fmla="*/ 128 h 622"/>
                  <a:gd name="T16" fmla="*/ 616 w 656"/>
                  <a:gd name="T17" fmla="*/ 163 h 622"/>
                  <a:gd name="T18" fmla="*/ 638 w 656"/>
                  <a:gd name="T19" fmla="*/ 204 h 622"/>
                  <a:gd name="T20" fmla="*/ 656 w 656"/>
                  <a:gd name="T21" fmla="*/ 245 h 622"/>
                  <a:gd name="T22" fmla="*/ 611 w 656"/>
                  <a:gd name="T23" fmla="*/ 272 h 622"/>
                  <a:gd name="T24" fmla="*/ 571 w 656"/>
                  <a:gd name="T25" fmla="*/ 302 h 622"/>
                  <a:gd name="T26" fmla="*/ 533 w 656"/>
                  <a:gd name="T27" fmla="*/ 335 h 622"/>
                  <a:gd name="T28" fmla="*/ 501 w 656"/>
                  <a:gd name="T29" fmla="*/ 374 h 622"/>
                  <a:gd name="T30" fmla="*/ 472 w 656"/>
                  <a:gd name="T31" fmla="*/ 415 h 622"/>
                  <a:gd name="T32" fmla="*/ 449 w 656"/>
                  <a:gd name="T33" fmla="*/ 460 h 622"/>
                  <a:gd name="T34" fmla="*/ 431 w 656"/>
                  <a:gd name="T35" fmla="*/ 506 h 622"/>
                  <a:gd name="T36" fmla="*/ 419 w 656"/>
                  <a:gd name="T37" fmla="*/ 556 h 622"/>
                  <a:gd name="T38" fmla="*/ 412 w 656"/>
                  <a:gd name="T39" fmla="*/ 607 h 622"/>
                  <a:gd name="T40" fmla="*/ 376 w 656"/>
                  <a:gd name="T41" fmla="*/ 595 h 622"/>
                  <a:gd name="T42" fmla="*/ 335 w 656"/>
                  <a:gd name="T43" fmla="*/ 586 h 622"/>
                  <a:gd name="T44" fmla="*/ 289 w 656"/>
                  <a:gd name="T45" fmla="*/ 578 h 622"/>
                  <a:gd name="T46" fmla="*/ 240 w 656"/>
                  <a:gd name="T47" fmla="*/ 575 h 622"/>
                  <a:gd name="T48" fmla="*/ 189 w 656"/>
                  <a:gd name="T49" fmla="*/ 578 h 622"/>
                  <a:gd name="T50" fmla="*/ 140 w 656"/>
                  <a:gd name="T51" fmla="*/ 587 h 622"/>
                  <a:gd name="T52" fmla="*/ 92 w 656"/>
                  <a:gd name="T53" fmla="*/ 602 h 622"/>
                  <a:gd name="T54" fmla="*/ 45 w 656"/>
                  <a:gd name="T55" fmla="*/ 622 h 622"/>
                  <a:gd name="T56" fmla="*/ 21 w 656"/>
                  <a:gd name="T57" fmla="*/ 594 h 622"/>
                  <a:gd name="T58" fmla="*/ 0 w 656"/>
                  <a:gd name="T59" fmla="*/ 564 h 622"/>
                  <a:gd name="T60" fmla="*/ 29 w 656"/>
                  <a:gd name="T61" fmla="*/ 515 h 622"/>
                  <a:gd name="T62" fmla="*/ 52 w 656"/>
                  <a:gd name="T63" fmla="*/ 464 h 622"/>
                  <a:gd name="T64" fmla="*/ 68 w 656"/>
                  <a:gd name="T65" fmla="*/ 409 h 622"/>
                  <a:gd name="T66" fmla="*/ 78 w 656"/>
                  <a:gd name="T67" fmla="*/ 354 h 622"/>
                  <a:gd name="T68" fmla="*/ 82 w 656"/>
                  <a:gd name="T69" fmla="*/ 297 h 622"/>
                  <a:gd name="T70" fmla="*/ 79 w 656"/>
                  <a:gd name="T71" fmla="*/ 250 h 622"/>
                  <a:gd name="T72" fmla="*/ 73 w 656"/>
                  <a:gd name="T73" fmla="*/ 204 h 622"/>
                  <a:gd name="T74" fmla="*/ 61 w 656"/>
                  <a:gd name="T75" fmla="*/ 159 h 622"/>
                  <a:gd name="T76" fmla="*/ 45 w 656"/>
                  <a:gd name="T77" fmla="*/ 115 h 622"/>
                  <a:gd name="T78" fmla="*/ 76 w 656"/>
                  <a:gd name="T79" fmla="*/ 85 h 622"/>
                  <a:gd name="T80" fmla="*/ 110 w 656"/>
                  <a:gd name="T81" fmla="*/ 60 h 622"/>
                  <a:gd name="T82" fmla="*/ 147 w 656"/>
                  <a:gd name="T83" fmla="*/ 38 h 622"/>
                  <a:gd name="T84" fmla="*/ 185 w 656"/>
                  <a:gd name="T85" fmla="*/ 22 h 622"/>
                  <a:gd name="T86" fmla="*/ 226 w 656"/>
                  <a:gd name="T87" fmla="*/ 9 h 622"/>
                  <a:gd name="T88" fmla="*/ 267 w 656"/>
                  <a:gd name="T89" fmla="*/ 2 h 622"/>
                  <a:gd name="T90" fmla="*/ 311 w 656"/>
                  <a:gd name="T91" fmla="*/ 0 h 6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656" h="622">
                    <a:moveTo>
                      <a:pt x="311" y="0"/>
                    </a:moveTo>
                    <a:lnTo>
                      <a:pt x="357" y="2"/>
                    </a:lnTo>
                    <a:lnTo>
                      <a:pt x="401" y="11"/>
                    </a:lnTo>
                    <a:lnTo>
                      <a:pt x="445" y="25"/>
                    </a:lnTo>
                    <a:lnTo>
                      <a:pt x="485" y="43"/>
                    </a:lnTo>
                    <a:lnTo>
                      <a:pt x="523" y="68"/>
                    </a:lnTo>
                    <a:lnTo>
                      <a:pt x="557" y="95"/>
                    </a:lnTo>
                    <a:lnTo>
                      <a:pt x="588" y="128"/>
                    </a:lnTo>
                    <a:lnTo>
                      <a:pt x="616" y="163"/>
                    </a:lnTo>
                    <a:lnTo>
                      <a:pt x="638" y="204"/>
                    </a:lnTo>
                    <a:lnTo>
                      <a:pt x="656" y="245"/>
                    </a:lnTo>
                    <a:lnTo>
                      <a:pt x="611" y="272"/>
                    </a:lnTo>
                    <a:lnTo>
                      <a:pt x="571" y="302"/>
                    </a:lnTo>
                    <a:lnTo>
                      <a:pt x="533" y="335"/>
                    </a:lnTo>
                    <a:lnTo>
                      <a:pt x="501" y="374"/>
                    </a:lnTo>
                    <a:lnTo>
                      <a:pt x="472" y="415"/>
                    </a:lnTo>
                    <a:lnTo>
                      <a:pt x="449" y="460"/>
                    </a:lnTo>
                    <a:lnTo>
                      <a:pt x="431" y="506"/>
                    </a:lnTo>
                    <a:lnTo>
                      <a:pt x="419" y="556"/>
                    </a:lnTo>
                    <a:lnTo>
                      <a:pt x="412" y="607"/>
                    </a:lnTo>
                    <a:lnTo>
                      <a:pt x="376" y="595"/>
                    </a:lnTo>
                    <a:lnTo>
                      <a:pt x="335" y="586"/>
                    </a:lnTo>
                    <a:lnTo>
                      <a:pt x="289" y="578"/>
                    </a:lnTo>
                    <a:lnTo>
                      <a:pt x="240" y="575"/>
                    </a:lnTo>
                    <a:lnTo>
                      <a:pt x="189" y="578"/>
                    </a:lnTo>
                    <a:lnTo>
                      <a:pt x="140" y="587"/>
                    </a:lnTo>
                    <a:lnTo>
                      <a:pt x="92" y="602"/>
                    </a:lnTo>
                    <a:lnTo>
                      <a:pt x="45" y="622"/>
                    </a:lnTo>
                    <a:lnTo>
                      <a:pt x="21" y="594"/>
                    </a:lnTo>
                    <a:lnTo>
                      <a:pt x="0" y="564"/>
                    </a:lnTo>
                    <a:lnTo>
                      <a:pt x="29" y="515"/>
                    </a:lnTo>
                    <a:lnTo>
                      <a:pt x="52" y="464"/>
                    </a:lnTo>
                    <a:lnTo>
                      <a:pt x="68" y="409"/>
                    </a:lnTo>
                    <a:lnTo>
                      <a:pt x="78" y="354"/>
                    </a:lnTo>
                    <a:lnTo>
                      <a:pt x="82" y="297"/>
                    </a:lnTo>
                    <a:lnTo>
                      <a:pt x="79" y="250"/>
                    </a:lnTo>
                    <a:lnTo>
                      <a:pt x="73" y="204"/>
                    </a:lnTo>
                    <a:lnTo>
                      <a:pt x="61" y="159"/>
                    </a:lnTo>
                    <a:lnTo>
                      <a:pt x="45" y="115"/>
                    </a:lnTo>
                    <a:lnTo>
                      <a:pt x="76" y="85"/>
                    </a:lnTo>
                    <a:lnTo>
                      <a:pt x="110" y="60"/>
                    </a:lnTo>
                    <a:lnTo>
                      <a:pt x="147" y="38"/>
                    </a:lnTo>
                    <a:lnTo>
                      <a:pt x="185" y="22"/>
                    </a:lnTo>
                    <a:lnTo>
                      <a:pt x="226" y="9"/>
                    </a:lnTo>
                    <a:lnTo>
                      <a:pt x="267" y="2"/>
                    </a:lnTo>
                    <a:lnTo>
                      <a:pt x="311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5317210" y="502209"/>
            <a:ext cx="517566" cy="513506"/>
            <a:chOff x="10029029" y="2247571"/>
            <a:chExt cx="1488830" cy="1488831"/>
          </a:xfrm>
        </p:grpSpPr>
        <p:sp>
          <p:nvSpPr>
            <p:cNvPr id="150" name="Oval 149"/>
            <p:cNvSpPr/>
            <p:nvPr/>
          </p:nvSpPr>
          <p:spPr>
            <a:xfrm>
              <a:off x="10029029" y="2247571"/>
              <a:ext cx="1488830" cy="1488831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a typeface="Apple LiGothic" pitchFamily="2" charset="-120"/>
              </a:endParaRPr>
            </a:p>
          </p:txBody>
        </p:sp>
        <p:grpSp>
          <p:nvGrpSpPr>
            <p:cNvPr id="151" name="Group 44"/>
            <p:cNvGrpSpPr>
              <a:grpSpLocks noChangeAspect="1"/>
            </p:cNvGrpSpPr>
            <p:nvPr/>
          </p:nvGrpSpPr>
          <p:grpSpPr bwMode="auto">
            <a:xfrm>
              <a:off x="10333027" y="2675790"/>
              <a:ext cx="880834" cy="632392"/>
              <a:chOff x="6480" y="1628"/>
              <a:chExt cx="585" cy="420"/>
            </a:xfrm>
            <a:solidFill>
              <a:schemeClr val="bg1"/>
            </a:solidFill>
          </p:grpSpPr>
          <p:sp>
            <p:nvSpPr>
              <p:cNvPr id="152" name="Freeform 46"/>
              <p:cNvSpPr>
                <a:spLocks noEditPoints="1"/>
              </p:cNvSpPr>
              <p:nvPr/>
            </p:nvSpPr>
            <p:spPr bwMode="auto">
              <a:xfrm>
                <a:off x="6480" y="1628"/>
                <a:ext cx="585" cy="420"/>
              </a:xfrm>
              <a:custGeom>
                <a:avLst/>
                <a:gdLst>
                  <a:gd name="T0" fmla="*/ 257 w 3509"/>
                  <a:gd name="T1" fmla="*/ 258 h 2522"/>
                  <a:gd name="T2" fmla="*/ 257 w 3509"/>
                  <a:gd name="T3" fmla="*/ 1924 h 2522"/>
                  <a:gd name="T4" fmla="*/ 3252 w 3509"/>
                  <a:gd name="T5" fmla="*/ 1924 h 2522"/>
                  <a:gd name="T6" fmla="*/ 3252 w 3509"/>
                  <a:gd name="T7" fmla="*/ 258 h 2522"/>
                  <a:gd name="T8" fmla="*/ 257 w 3509"/>
                  <a:gd name="T9" fmla="*/ 258 h 2522"/>
                  <a:gd name="T10" fmla="*/ 0 w 3509"/>
                  <a:gd name="T11" fmla="*/ 0 h 2522"/>
                  <a:gd name="T12" fmla="*/ 3509 w 3509"/>
                  <a:gd name="T13" fmla="*/ 0 h 2522"/>
                  <a:gd name="T14" fmla="*/ 3509 w 3509"/>
                  <a:gd name="T15" fmla="*/ 2257 h 2522"/>
                  <a:gd name="T16" fmla="*/ 2048 w 3509"/>
                  <a:gd name="T17" fmla="*/ 2257 h 2522"/>
                  <a:gd name="T18" fmla="*/ 2048 w 3509"/>
                  <a:gd name="T19" fmla="*/ 2402 h 2522"/>
                  <a:gd name="T20" fmla="*/ 2780 w 3509"/>
                  <a:gd name="T21" fmla="*/ 2402 h 2522"/>
                  <a:gd name="T22" fmla="*/ 2780 w 3509"/>
                  <a:gd name="T23" fmla="*/ 2522 h 2522"/>
                  <a:gd name="T24" fmla="*/ 683 w 3509"/>
                  <a:gd name="T25" fmla="*/ 2522 h 2522"/>
                  <a:gd name="T26" fmla="*/ 683 w 3509"/>
                  <a:gd name="T27" fmla="*/ 2402 h 2522"/>
                  <a:gd name="T28" fmla="*/ 1433 w 3509"/>
                  <a:gd name="T29" fmla="*/ 2402 h 2522"/>
                  <a:gd name="T30" fmla="*/ 1433 w 3509"/>
                  <a:gd name="T31" fmla="*/ 2257 h 2522"/>
                  <a:gd name="T32" fmla="*/ 0 w 3509"/>
                  <a:gd name="T33" fmla="*/ 2257 h 2522"/>
                  <a:gd name="T34" fmla="*/ 0 w 3509"/>
                  <a:gd name="T35" fmla="*/ 0 h 25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509" h="2522">
                    <a:moveTo>
                      <a:pt x="257" y="258"/>
                    </a:moveTo>
                    <a:lnTo>
                      <a:pt x="257" y="1924"/>
                    </a:lnTo>
                    <a:lnTo>
                      <a:pt x="3252" y="1924"/>
                    </a:lnTo>
                    <a:lnTo>
                      <a:pt x="3252" y="258"/>
                    </a:lnTo>
                    <a:lnTo>
                      <a:pt x="257" y="258"/>
                    </a:lnTo>
                    <a:close/>
                    <a:moveTo>
                      <a:pt x="0" y="0"/>
                    </a:moveTo>
                    <a:lnTo>
                      <a:pt x="3509" y="0"/>
                    </a:lnTo>
                    <a:lnTo>
                      <a:pt x="3509" y="2257"/>
                    </a:lnTo>
                    <a:lnTo>
                      <a:pt x="2048" y="2257"/>
                    </a:lnTo>
                    <a:lnTo>
                      <a:pt x="2048" y="2402"/>
                    </a:lnTo>
                    <a:lnTo>
                      <a:pt x="2780" y="2402"/>
                    </a:lnTo>
                    <a:lnTo>
                      <a:pt x="2780" y="2522"/>
                    </a:lnTo>
                    <a:lnTo>
                      <a:pt x="683" y="2522"/>
                    </a:lnTo>
                    <a:lnTo>
                      <a:pt x="683" y="2402"/>
                    </a:lnTo>
                    <a:lnTo>
                      <a:pt x="1433" y="2402"/>
                    </a:lnTo>
                    <a:lnTo>
                      <a:pt x="1433" y="2257"/>
                    </a:lnTo>
                    <a:lnTo>
                      <a:pt x="0" y="225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3" name="Freeform 47"/>
              <p:cNvSpPr>
                <a:spLocks noEditPoints="1"/>
              </p:cNvSpPr>
              <p:nvPr/>
            </p:nvSpPr>
            <p:spPr bwMode="auto">
              <a:xfrm>
                <a:off x="6616" y="1707"/>
                <a:ext cx="312" cy="77"/>
              </a:xfrm>
              <a:custGeom>
                <a:avLst/>
                <a:gdLst>
                  <a:gd name="T0" fmla="*/ 38 w 1872"/>
                  <a:gd name="T1" fmla="*/ 37 h 460"/>
                  <a:gd name="T2" fmla="*/ 38 w 1872"/>
                  <a:gd name="T3" fmla="*/ 423 h 460"/>
                  <a:gd name="T4" fmla="*/ 1835 w 1872"/>
                  <a:gd name="T5" fmla="*/ 423 h 460"/>
                  <a:gd name="T6" fmla="*/ 1835 w 1872"/>
                  <a:gd name="T7" fmla="*/ 37 h 460"/>
                  <a:gd name="T8" fmla="*/ 38 w 1872"/>
                  <a:gd name="T9" fmla="*/ 37 h 460"/>
                  <a:gd name="T10" fmla="*/ 0 w 1872"/>
                  <a:gd name="T11" fmla="*/ 0 h 460"/>
                  <a:gd name="T12" fmla="*/ 1872 w 1872"/>
                  <a:gd name="T13" fmla="*/ 0 h 460"/>
                  <a:gd name="T14" fmla="*/ 1872 w 1872"/>
                  <a:gd name="T15" fmla="*/ 460 h 460"/>
                  <a:gd name="T16" fmla="*/ 0 w 1872"/>
                  <a:gd name="T17" fmla="*/ 460 h 460"/>
                  <a:gd name="T18" fmla="*/ 0 w 1872"/>
                  <a:gd name="T19" fmla="*/ 0 h 4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72" h="460">
                    <a:moveTo>
                      <a:pt x="38" y="37"/>
                    </a:moveTo>
                    <a:lnTo>
                      <a:pt x="38" y="423"/>
                    </a:lnTo>
                    <a:lnTo>
                      <a:pt x="1835" y="423"/>
                    </a:lnTo>
                    <a:lnTo>
                      <a:pt x="1835" y="37"/>
                    </a:lnTo>
                    <a:lnTo>
                      <a:pt x="38" y="37"/>
                    </a:lnTo>
                    <a:close/>
                    <a:moveTo>
                      <a:pt x="0" y="0"/>
                    </a:moveTo>
                    <a:lnTo>
                      <a:pt x="1872" y="0"/>
                    </a:lnTo>
                    <a:lnTo>
                      <a:pt x="1872" y="460"/>
                    </a:lnTo>
                    <a:lnTo>
                      <a:pt x="0" y="46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4" name="Freeform 48"/>
              <p:cNvSpPr>
                <a:spLocks noEditPoints="1"/>
              </p:cNvSpPr>
              <p:nvPr/>
            </p:nvSpPr>
            <p:spPr bwMode="auto">
              <a:xfrm>
                <a:off x="6616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5" name="Freeform 49"/>
              <p:cNvSpPr>
                <a:spLocks noEditPoints="1"/>
              </p:cNvSpPr>
              <p:nvPr/>
            </p:nvSpPr>
            <p:spPr bwMode="auto">
              <a:xfrm>
                <a:off x="6724" y="1796"/>
                <a:ext cx="95" cy="70"/>
              </a:xfrm>
              <a:custGeom>
                <a:avLst/>
                <a:gdLst>
                  <a:gd name="T0" fmla="*/ 37 w 575"/>
                  <a:gd name="T1" fmla="*/ 38 h 416"/>
                  <a:gd name="T2" fmla="*/ 37 w 575"/>
                  <a:gd name="T3" fmla="*/ 379 h 416"/>
                  <a:gd name="T4" fmla="*/ 538 w 575"/>
                  <a:gd name="T5" fmla="*/ 379 h 416"/>
                  <a:gd name="T6" fmla="*/ 538 w 575"/>
                  <a:gd name="T7" fmla="*/ 38 h 416"/>
                  <a:gd name="T8" fmla="*/ 37 w 575"/>
                  <a:gd name="T9" fmla="*/ 38 h 416"/>
                  <a:gd name="T10" fmla="*/ 0 w 575"/>
                  <a:gd name="T11" fmla="*/ 0 h 416"/>
                  <a:gd name="T12" fmla="*/ 575 w 575"/>
                  <a:gd name="T13" fmla="*/ 0 h 416"/>
                  <a:gd name="T14" fmla="*/ 575 w 575"/>
                  <a:gd name="T15" fmla="*/ 416 h 416"/>
                  <a:gd name="T16" fmla="*/ 0 w 575"/>
                  <a:gd name="T17" fmla="*/ 416 h 416"/>
                  <a:gd name="T18" fmla="*/ 0 w 575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5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8" y="379"/>
                    </a:lnTo>
                    <a:lnTo>
                      <a:pt x="538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5" y="0"/>
                    </a:lnTo>
                    <a:lnTo>
                      <a:pt x="575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6" name="Freeform 50"/>
              <p:cNvSpPr>
                <a:spLocks noEditPoints="1"/>
              </p:cNvSpPr>
              <p:nvPr/>
            </p:nvSpPr>
            <p:spPr bwMode="auto">
              <a:xfrm>
                <a:off x="6832" y="1796"/>
                <a:ext cx="96" cy="70"/>
              </a:xfrm>
              <a:custGeom>
                <a:avLst/>
                <a:gdLst>
                  <a:gd name="T0" fmla="*/ 37 w 576"/>
                  <a:gd name="T1" fmla="*/ 38 h 416"/>
                  <a:gd name="T2" fmla="*/ 37 w 576"/>
                  <a:gd name="T3" fmla="*/ 379 h 416"/>
                  <a:gd name="T4" fmla="*/ 539 w 576"/>
                  <a:gd name="T5" fmla="*/ 379 h 416"/>
                  <a:gd name="T6" fmla="*/ 539 w 576"/>
                  <a:gd name="T7" fmla="*/ 38 h 416"/>
                  <a:gd name="T8" fmla="*/ 37 w 576"/>
                  <a:gd name="T9" fmla="*/ 38 h 416"/>
                  <a:gd name="T10" fmla="*/ 0 w 576"/>
                  <a:gd name="T11" fmla="*/ 0 h 416"/>
                  <a:gd name="T12" fmla="*/ 576 w 576"/>
                  <a:gd name="T13" fmla="*/ 0 h 416"/>
                  <a:gd name="T14" fmla="*/ 576 w 576"/>
                  <a:gd name="T15" fmla="*/ 416 h 416"/>
                  <a:gd name="T16" fmla="*/ 0 w 576"/>
                  <a:gd name="T17" fmla="*/ 416 h 416"/>
                  <a:gd name="T18" fmla="*/ 0 w 576"/>
                  <a:gd name="T19" fmla="*/ 0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76" h="416">
                    <a:moveTo>
                      <a:pt x="37" y="38"/>
                    </a:moveTo>
                    <a:lnTo>
                      <a:pt x="37" y="379"/>
                    </a:lnTo>
                    <a:lnTo>
                      <a:pt x="539" y="379"/>
                    </a:lnTo>
                    <a:lnTo>
                      <a:pt x="539" y="38"/>
                    </a:lnTo>
                    <a:lnTo>
                      <a:pt x="37" y="38"/>
                    </a:lnTo>
                    <a:close/>
                    <a:moveTo>
                      <a:pt x="0" y="0"/>
                    </a:moveTo>
                    <a:lnTo>
                      <a:pt x="576" y="0"/>
                    </a:lnTo>
                    <a:lnTo>
                      <a:pt x="576" y="416"/>
                    </a:lnTo>
                    <a:lnTo>
                      <a:pt x="0" y="416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7" name="Rectangle 51"/>
              <p:cNvSpPr>
                <a:spLocks noChangeArrowheads="1"/>
              </p:cNvSpPr>
              <p:nvPr/>
            </p:nvSpPr>
            <p:spPr bwMode="auto">
              <a:xfrm>
                <a:off x="6616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8" name="Rectangle 52"/>
              <p:cNvSpPr>
                <a:spLocks noChangeArrowheads="1"/>
              </p:cNvSpPr>
              <p:nvPr/>
            </p:nvSpPr>
            <p:spPr bwMode="auto">
              <a:xfrm>
                <a:off x="6616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59" name="Rectangle 53"/>
              <p:cNvSpPr>
                <a:spLocks noChangeArrowheads="1"/>
              </p:cNvSpPr>
              <p:nvPr/>
            </p:nvSpPr>
            <p:spPr bwMode="auto">
              <a:xfrm>
                <a:off x="6616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0" name="Rectangle 54"/>
              <p:cNvSpPr>
                <a:spLocks noChangeArrowheads="1"/>
              </p:cNvSpPr>
              <p:nvPr/>
            </p:nvSpPr>
            <p:spPr bwMode="auto">
              <a:xfrm>
                <a:off x="6616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1" name="Rectangle 55"/>
              <p:cNvSpPr>
                <a:spLocks noChangeArrowheads="1"/>
              </p:cNvSpPr>
              <p:nvPr/>
            </p:nvSpPr>
            <p:spPr bwMode="auto">
              <a:xfrm>
                <a:off x="6610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2" name="Rectangle 56"/>
              <p:cNvSpPr>
                <a:spLocks noChangeArrowheads="1"/>
              </p:cNvSpPr>
              <p:nvPr/>
            </p:nvSpPr>
            <p:spPr bwMode="auto">
              <a:xfrm>
                <a:off x="6724" y="1881"/>
                <a:ext cx="8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3" name="Rectangle 57"/>
              <p:cNvSpPr>
                <a:spLocks noChangeArrowheads="1"/>
              </p:cNvSpPr>
              <p:nvPr/>
            </p:nvSpPr>
            <p:spPr bwMode="auto">
              <a:xfrm>
                <a:off x="6724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4" name="Rectangle 58"/>
              <p:cNvSpPr>
                <a:spLocks noChangeArrowheads="1"/>
              </p:cNvSpPr>
              <p:nvPr/>
            </p:nvSpPr>
            <p:spPr bwMode="auto">
              <a:xfrm>
                <a:off x="6724" y="1904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5" name="Rectangle 59"/>
              <p:cNvSpPr>
                <a:spLocks noChangeArrowheads="1"/>
              </p:cNvSpPr>
              <p:nvPr/>
            </p:nvSpPr>
            <p:spPr bwMode="auto">
              <a:xfrm>
                <a:off x="6724" y="1916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6" name="Rectangle 60"/>
              <p:cNvSpPr>
                <a:spLocks noChangeArrowheads="1"/>
              </p:cNvSpPr>
              <p:nvPr/>
            </p:nvSpPr>
            <p:spPr bwMode="auto">
              <a:xfrm>
                <a:off x="6718" y="1928"/>
                <a:ext cx="5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7" name="Rectangle 61"/>
              <p:cNvSpPr>
                <a:spLocks noChangeArrowheads="1"/>
              </p:cNvSpPr>
              <p:nvPr/>
            </p:nvSpPr>
            <p:spPr bwMode="auto">
              <a:xfrm>
                <a:off x="6833" y="1881"/>
                <a:ext cx="87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8" name="Rectangle 62"/>
              <p:cNvSpPr>
                <a:spLocks noChangeArrowheads="1"/>
              </p:cNvSpPr>
              <p:nvPr/>
            </p:nvSpPr>
            <p:spPr bwMode="auto">
              <a:xfrm>
                <a:off x="6833" y="1892"/>
                <a:ext cx="96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69" name="Rectangle 63"/>
              <p:cNvSpPr>
                <a:spLocks noChangeArrowheads="1"/>
              </p:cNvSpPr>
              <p:nvPr/>
            </p:nvSpPr>
            <p:spPr bwMode="auto">
              <a:xfrm>
                <a:off x="6833" y="1903"/>
                <a:ext cx="7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70" name="Rectangle 64"/>
              <p:cNvSpPr>
                <a:spLocks noChangeArrowheads="1"/>
              </p:cNvSpPr>
              <p:nvPr/>
            </p:nvSpPr>
            <p:spPr bwMode="auto">
              <a:xfrm>
                <a:off x="6833" y="1916"/>
                <a:ext cx="88" cy="6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71" name="Rectangle 65"/>
              <p:cNvSpPr>
                <a:spLocks noChangeArrowheads="1"/>
              </p:cNvSpPr>
              <p:nvPr/>
            </p:nvSpPr>
            <p:spPr bwMode="auto">
              <a:xfrm>
                <a:off x="6828" y="1928"/>
                <a:ext cx="56" cy="5"/>
              </a:xfrm>
              <a:prstGeom prst="rect">
                <a:avLst/>
              </a:prstGeom>
              <a:grpFill/>
              <a:ln w="0">
                <a:noFill/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  <p:sp>
            <p:nvSpPr>
              <p:cNvPr id="172" name="Freeform 66"/>
              <p:cNvSpPr>
                <a:spLocks noEditPoints="1"/>
              </p:cNvSpPr>
              <p:nvPr/>
            </p:nvSpPr>
            <p:spPr bwMode="auto">
              <a:xfrm>
                <a:off x="6616" y="1682"/>
                <a:ext cx="143" cy="18"/>
              </a:xfrm>
              <a:custGeom>
                <a:avLst/>
                <a:gdLst>
                  <a:gd name="T0" fmla="*/ 37 w 860"/>
                  <a:gd name="T1" fmla="*/ 37 h 105"/>
                  <a:gd name="T2" fmla="*/ 37 w 860"/>
                  <a:gd name="T3" fmla="*/ 68 h 105"/>
                  <a:gd name="T4" fmla="*/ 823 w 860"/>
                  <a:gd name="T5" fmla="*/ 68 h 105"/>
                  <a:gd name="T6" fmla="*/ 823 w 860"/>
                  <a:gd name="T7" fmla="*/ 37 h 105"/>
                  <a:gd name="T8" fmla="*/ 37 w 860"/>
                  <a:gd name="T9" fmla="*/ 37 h 105"/>
                  <a:gd name="T10" fmla="*/ 0 w 860"/>
                  <a:gd name="T11" fmla="*/ 0 h 105"/>
                  <a:gd name="T12" fmla="*/ 860 w 860"/>
                  <a:gd name="T13" fmla="*/ 0 h 105"/>
                  <a:gd name="T14" fmla="*/ 860 w 860"/>
                  <a:gd name="T15" fmla="*/ 105 h 105"/>
                  <a:gd name="T16" fmla="*/ 0 w 860"/>
                  <a:gd name="T17" fmla="*/ 105 h 105"/>
                  <a:gd name="T18" fmla="*/ 0 w 860"/>
                  <a:gd name="T19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60" h="105">
                    <a:moveTo>
                      <a:pt x="37" y="37"/>
                    </a:moveTo>
                    <a:lnTo>
                      <a:pt x="37" y="68"/>
                    </a:lnTo>
                    <a:lnTo>
                      <a:pt x="823" y="68"/>
                    </a:lnTo>
                    <a:lnTo>
                      <a:pt x="823" y="37"/>
                    </a:lnTo>
                    <a:lnTo>
                      <a:pt x="37" y="37"/>
                    </a:lnTo>
                    <a:close/>
                    <a:moveTo>
                      <a:pt x="0" y="0"/>
                    </a:moveTo>
                    <a:lnTo>
                      <a:pt x="860" y="0"/>
                    </a:lnTo>
                    <a:lnTo>
                      <a:pt x="860" y="105"/>
                    </a:lnTo>
                    <a:lnTo>
                      <a:pt x="0" y="10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ea typeface="Apple LiGothic" pitchFamily="2" charset="-120"/>
                </a:endParaRPr>
              </a:p>
            </p:txBody>
          </p:sp>
        </p:grpSp>
      </p:grpSp>
      <p:cxnSp>
        <p:nvCxnSpPr>
          <p:cNvPr id="173" name="Straight Arrow Connector 172"/>
          <p:cNvCxnSpPr>
            <a:endCxn id="72" idx="0"/>
          </p:cNvCxnSpPr>
          <p:nvPr/>
        </p:nvCxnSpPr>
        <p:spPr>
          <a:xfrm flipH="1">
            <a:off x="3961109" y="1578614"/>
            <a:ext cx="206636" cy="487410"/>
          </a:xfrm>
          <a:prstGeom prst="straightConnector1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173"/>
          <p:cNvCxnSpPr/>
          <p:nvPr/>
        </p:nvCxnSpPr>
        <p:spPr>
          <a:xfrm flipH="1">
            <a:off x="2358310" y="1545756"/>
            <a:ext cx="1582341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>
            <a:endCxn id="80" idx="4"/>
          </p:cNvCxnSpPr>
          <p:nvPr/>
        </p:nvCxnSpPr>
        <p:spPr>
          <a:xfrm flipV="1">
            <a:off x="2358301" y="1031857"/>
            <a:ext cx="0" cy="513899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 flipH="1">
            <a:off x="3940641" y="1545756"/>
            <a:ext cx="1636137" cy="0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 flipV="1">
            <a:off x="3415388" y="1023030"/>
            <a:ext cx="0" cy="52272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>
            <a:endCxn id="86" idx="4"/>
          </p:cNvCxnSpPr>
          <p:nvPr/>
        </p:nvCxnSpPr>
        <p:spPr>
          <a:xfrm flipH="1" flipV="1">
            <a:off x="4503429" y="1023030"/>
            <a:ext cx="1932" cy="52272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flipV="1">
            <a:off x="5568926" y="1023030"/>
            <a:ext cx="0" cy="522726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>
            <a:endCxn id="73" idx="1"/>
          </p:cNvCxnSpPr>
          <p:nvPr/>
        </p:nvCxnSpPr>
        <p:spPr>
          <a:xfrm flipV="1">
            <a:off x="5848956" y="1603349"/>
            <a:ext cx="369689" cy="42983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 flipV="1">
            <a:off x="5834776" y="3042637"/>
            <a:ext cx="369680" cy="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5150647" y="2409009"/>
            <a:ext cx="698309" cy="0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>
            <a:stCxn id="72" idx="2"/>
            <a:endCxn id="75" idx="0"/>
          </p:cNvCxnSpPr>
          <p:nvPr/>
        </p:nvCxnSpPr>
        <p:spPr>
          <a:xfrm>
            <a:off x="3961109" y="2692113"/>
            <a:ext cx="5" cy="16755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>
            <a:stCxn id="75" idx="2"/>
            <a:endCxn id="76" idx="0"/>
          </p:cNvCxnSpPr>
          <p:nvPr/>
        </p:nvCxnSpPr>
        <p:spPr>
          <a:xfrm>
            <a:off x="3961114" y="3370312"/>
            <a:ext cx="0" cy="57855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 flipH="1">
            <a:off x="3115071" y="3944827"/>
            <a:ext cx="184852" cy="355631"/>
          </a:xfrm>
          <a:prstGeom prst="line">
            <a:avLst/>
          </a:prstGeom>
          <a:ln w="25400" cap="rnd">
            <a:solidFill>
              <a:schemeClr val="bg1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5848955" y="2033180"/>
            <a:ext cx="0" cy="994035"/>
          </a:xfrm>
          <a:prstGeom prst="line">
            <a:avLst/>
          </a:prstGeom>
          <a:ln w="254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77"/>
          <p:cNvSpPr/>
          <p:nvPr/>
        </p:nvSpPr>
        <p:spPr>
          <a:xfrm>
            <a:off x="1395249" y="4122642"/>
            <a:ext cx="2492210" cy="520913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ea typeface="Apple LiGothic" pitchFamily="2" charset="-120"/>
              </a:rPr>
              <a:t>國際年會</a:t>
            </a:r>
            <a:endParaRPr lang="en-US" altLang="zh-TW" sz="2100" b="1" dirty="0">
              <a:solidFill>
                <a:schemeClr val="tx1">
                  <a:lumMod val="75000"/>
                  <a:lumOff val="25000"/>
                </a:schemeClr>
              </a:solidFill>
              <a:ea typeface="Apple LiGothic" pitchFamily="2" charset="-120"/>
            </a:endParaRPr>
          </a:p>
          <a:p>
            <a:pPr algn="ctr"/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International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ea typeface="Apple LiGothic" pitchFamily="2" charset="-120"/>
              </a:rPr>
              <a:t>Convention</a:t>
            </a:r>
            <a:endParaRPr lang="en-US" sz="1500" b="1" dirty="0">
              <a:solidFill>
                <a:prstClr val="black">
                  <a:lumMod val="75000"/>
                  <a:lumOff val="25000"/>
                </a:prstClr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7775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3999" cy="514350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zh-TW" altLang="en-US"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 </a:t>
            </a:r>
            <a:endParaRPr lang="en-US" dirty="0"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3" name="Text Box 28"/>
          <p:cNvSpPr txBox="1">
            <a:spLocks noChangeArrowheads="1"/>
          </p:cNvSpPr>
          <p:nvPr/>
        </p:nvSpPr>
        <p:spPr bwMode="auto">
          <a:xfrm>
            <a:off x="1134340" y="2565614"/>
            <a:ext cx="6959695" cy="1454244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68580" tIns="34290" rIns="68580" bIns="34290">
            <a:spAutoFit/>
            <a:flatTx/>
          </a:bodyPr>
          <a:lstStyle/>
          <a:p>
            <a:pPr algn="ctr" defTabSz="685800">
              <a:defRPr/>
            </a:pPr>
            <a:r>
              <a:rPr lang="zh-TW" altLang="en-US" sz="45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會</a:t>
            </a:r>
            <a:r>
              <a:rPr lang="zh-TW" altLang="en-US" sz="45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後</a:t>
            </a:r>
            <a:r>
              <a:rPr lang="zh-TW" altLang="en-US" sz="45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  <a:cs typeface="Verdana" panose="020B0604030504040204" pitchFamily="34" charset="0"/>
              </a:rPr>
              <a:t>會</a:t>
            </a:r>
            <a:endParaRPr lang="en-US" altLang="zh-TW" sz="4500" dirty="0">
              <a:ln w="3175"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>
              <a:defRPr/>
            </a:pPr>
            <a:r>
              <a:rPr lang="en-US" sz="45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</a:rPr>
              <a:t>MEETING AFTER </a:t>
            </a:r>
            <a:r>
              <a:rPr lang="en-US" sz="4500" dirty="0">
                <a:ln w="3175">
                  <a:solidFill>
                    <a:srgbClr val="FFBE00"/>
                  </a:solidFill>
                </a:ln>
                <a:solidFill>
                  <a:srgbClr val="FFBE00"/>
                </a:solidFill>
                <a:ea typeface="Apple LiGothic" pitchFamily="2" charset="-120"/>
              </a:rPr>
              <a:t>MEETING</a:t>
            </a:r>
            <a:endParaRPr lang="en-US" sz="4500" dirty="0">
              <a:ln w="3175">
                <a:solidFill>
                  <a:srgbClr val="FFBE00"/>
                </a:solidFill>
              </a:ln>
              <a:solidFill>
                <a:srgbClr val="FFBE00"/>
              </a:solidFill>
              <a:ea typeface="Apple LiGothic" pitchFamily="2" charset="-12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82963" y="3884552"/>
            <a:ext cx="7262448" cy="90024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zh-TW" altLang="en-US" sz="18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請</a:t>
            </a:r>
            <a:r>
              <a:rPr lang="zh-TW" altLang="en-US" sz="18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團隊中資深夥伴幫</a:t>
            </a:r>
            <a:r>
              <a:rPr lang="zh-TW" altLang="en-US" sz="18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助你安排預約下次會</a:t>
            </a:r>
            <a:r>
              <a:rPr lang="zh-TW" altLang="en-US" sz="18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面及銷售下一</a:t>
            </a:r>
            <a:r>
              <a:rPr lang="zh-TW" altLang="en-US" sz="1800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a typeface="Apple LiGothic" pitchFamily="2" charset="-120"/>
              </a:rPr>
              <a:t>次的大會門票</a:t>
            </a:r>
            <a:endParaRPr lang="en-US" altLang="zh-TW" sz="1800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a typeface="Apple LiGothic" pitchFamily="2" charset="-120"/>
            </a:endParaRPr>
          </a:p>
          <a:p>
            <a:pPr algn="ctr" defTabSz="685800">
              <a:spcBef>
                <a:spcPct val="0"/>
              </a:spcBef>
            </a:pPr>
            <a:r>
              <a:rPr lang="en-US" alt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Let your experienced teammates help you </a:t>
            </a:r>
            <a:br>
              <a:rPr lang="en-US" alt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</a:br>
            <a:r>
              <a:rPr lang="en-US" alt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to schedule a follow up appointment and sell tickets to the next </a:t>
            </a:r>
            <a:r>
              <a:rPr lang="en-US" alt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</a:rPr>
              <a:t>event</a:t>
            </a:r>
            <a:endParaRPr lang="en-US" altLang="en-US" sz="18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47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7771" y="2075463"/>
            <a:ext cx="6488723" cy="191590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spcBef>
                <a:spcPct val="0"/>
              </a:spcBef>
            </a:pPr>
            <a:r>
              <a:rPr lang="zh-TW" altLang="en-US" sz="3000" b="1" cap="all" dirty="0"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推</a:t>
            </a:r>
            <a:r>
              <a:rPr lang="zh-TW" altLang="en-US" sz="3000" b="1" cap="all" dirty="0"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展下一場本地及</a:t>
            </a:r>
            <a:r>
              <a:rPr lang="en-US" altLang="zh-TW" sz="3000" b="1" cap="all" dirty="0"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/</a:t>
            </a:r>
            <a:r>
              <a:rPr lang="zh-TW" altLang="en-US" sz="3000" b="1" cap="all" dirty="0"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或所屬地區的大會並賣票</a:t>
            </a:r>
            <a:endParaRPr lang="zh-TW" altLang="en-US" sz="3000" b="1" cap="all" dirty="0"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>
              <a:spcBef>
                <a:spcPct val="0"/>
              </a:spcBef>
            </a:pPr>
            <a:r>
              <a:rPr lang="en-US" altLang="en-US" sz="3000" b="1" cap="all" dirty="0">
                <a:solidFill>
                  <a:prstClr val="white"/>
                </a:solidFill>
                <a:ea typeface="Apple LiGothic" pitchFamily="2" charset="-120"/>
              </a:rPr>
              <a:t>Promote your next Local and/or Regional Events and sell </a:t>
            </a:r>
            <a:r>
              <a:rPr lang="en-US" altLang="en-US" sz="3000" b="1" cap="all" dirty="0">
                <a:solidFill>
                  <a:prstClr val="white"/>
                </a:solidFill>
                <a:ea typeface="Apple LiGothic" pitchFamily="2" charset="-120"/>
              </a:rPr>
              <a:t>tickets</a:t>
            </a:r>
            <a:endParaRPr lang="en-US" altLang="en-US" sz="3000" b="1" cap="all" dirty="0">
              <a:solidFill>
                <a:prstClr val="white"/>
              </a:solidFill>
              <a:ea typeface="Apple LiGothic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8713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" y="1540532"/>
            <a:ext cx="7884963" cy="2839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6000" b="0" dirty="0">
                <a:solidFill>
                  <a:srgbClr val="000000"/>
                </a:solidFill>
                <a:latin typeface="Verdana"/>
                <a:cs typeface="Verdana"/>
              </a:rPr>
              <a:t>會後會</a:t>
            </a:r>
            <a:endParaRPr lang="en-US" altLang="zh-TW" sz="6000" b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algn="ctr"/>
            <a:r>
              <a:rPr lang="en-US" sz="6000" b="0" dirty="0">
                <a:solidFill>
                  <a:srgbClr val="000000"/>
                </a:solidFill>
                <a:latin typeface="Verdana"/>
                <a:cs typeface="Verdana"/>
              </a:rPr>
              <a:t>MEETING</a:t>
            </a:r>
            <a:endParaRPr lang="en-US" sz="6000" b="0" dirty="0">
              <a:solidFill>
                <a:srgbClr val="000000"/>
              </a:solidFill>
              <a:latin typeface="Verdana"/>
              <a:cs typeface="Verdana"/>
            </a:endParaRPr>
          </a:p>
          <a:p>
            <a:pPr algn="ctr"/>
            <a:r>
              <a:rPr lang="en-US" sz="6000" b="0" dirty="0">
                <a:solidFill>
                  <a:srgbClr val="000000"/>
                </a:solidFill>
                <a:latin typeface="Verdana"/>
                <a:cs typeface="Verdana"/>
              </a:rPr>
              <a:t>AFTER </a:t>
            </a:r>
            <a:r>
              <a:rPr lang="en-US" sz="6000" b="0" dirty="0">
                <a:solidFill>
                  <a:srgbClr val="000000"/>
                </a:solidFill>
                <a:latin typeface="Verdana"/>
                <a:cs typeface="Verdana"/>
              </a:rPr>
              <a:t>MEETING</a:t>
            </a:r>
            <a:endParaRPr lang="en-US" sz="6000" b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223237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:\Field Training\Field Training\North America\NA_ENGLISH\B5 update\images\DSC_3295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50"/>
          <a:stretch/>
        </p:blipFill>
        <p:spPr bwMode="auto">
          <a:xfrm>
            <a:off x="139" y="-21431"/>
            <a:ext cx="4185131" cy="51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39" y="1960684"/>
            <a:ext cx="4185138" cy="3182816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40000">
                <a:schemeClr val="tx1">
                  <a:alpha val="50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endParaRPr lang="en-US" dirty="0"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9" y="3340492"/>
            <a:ext cx="4185138" cy="94641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zh-TW" altLang="en-US" sz="36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賣票</a:t>
            </a:r>
            <a:r>
              <a:rPr lang="en-US" sz="36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 </a:t>
            </a:r>
            <a:endParaRPr lang="en-US" sz="36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685800"/>
            <a:r>
              <a:rPr lang="en-US" altLang="ja-JP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(</a:t>
            </a:r>
            <a:r>
              <a:rPr lang="zh-TW" altLang="en-US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教育培訓</a:t>
            </a:r>
            <a:r>
              <a:rPr lang="en-US" altLang="ja-JP" sz="2100" cap="all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)</a:t>
            </a:r>
            <a:endParaRPr lang="en-US" sz="2100" cap="all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703897" y="342500"/>
            <a:ext cx="4025714" cy="650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在展示美安事業計劃之後</a:t>
            </a:r>
            <a:r>
              <a:rPr lang="zh-CN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PMingLiU" panose="02020500000000000000" pitchFamily="18" charset="-120"/>
                <a:cs typeface="Arial" pitchFamily="34" charset="0"/>
              </a:rPr>
              <a:t>（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跟進</a:t>
            </a:r>
            <a:r>
              <a:rPr lang="zh-CN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PMingLiU" panose="02020500000000000000" pitchFamily="18" charset="-120"/>
                <a:cs typeface="Arial" pitchFamily="34" charset="0"/>
              </a:rPr>
              <a:t>）</a:t>
            </a:r>
            <a:endParaRPr lang="en-US" altLang="zh-CN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After showing the plan (follow up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)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03897" y="1084996"/>
            <a:ext cx="4025714" cy="650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在超連鎖™事業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簡報會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之後</a:t>
            </a:r>
            <a:endParaRPr lang="en-US" altLang="zh-TW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After the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UBP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03897" y="1817256"/>
            <a:ext cx="4025714" cy="650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當新超連鎖™店主加入時</a:t>
            </a:r>
            <a:endParaRPr lang="en-US" altLang="zh-TW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ctr"/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During new business owner </a:t>
            </a:r>
            <a:r>
              <a:rPr lang="en-US" sz="18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registration</a:t>
            </a:r>
            <a:endParaRPr lang="en-US" sz="18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03897" y="3343193"/>
            <a:ext cx="4025714" cy="650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在電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話工作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坊中</a:t>
            </a:r>
            <a:endParaRPr lang="en-US" altLang="zh-TW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During call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workshops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703897" y="4029040"/>
            <a:ext cx="4025714" cy="100804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與</a:t>
            </a:r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踏實穩定型和等待觀望型夥伴通電話</a:t>
            </a: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Call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stable and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waiting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3897" y="2590461"/>
            <a:ext cx="4025714" cy="650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zh-TW" alt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產生迫切感</a:t>
            </a:r>
            <a:endParaRPr lang="en-US" altLang="zh-TW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  <a:p>
            <a:pPr algn="ctr"/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Create a sense of </a:t>
            </a:r>
            <a:r>
              <a:rPr lang="en-US" sz="210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a typeface="Apple LiGothic" pitchFamily="2" charset="-120"/>
                <a:cs typeface="Arial" pitchFamily="34" charset="0"/>
              </a:rPr>
              <a:t>urgency</a:t>
            </a:r>
            <a:endParaRPr lang="en-US" sz="210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a typeface="Apple LiGothic" pitchFamily="2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9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10279" y="1767595"/>
            <a:ext cx="5893517" cy="3540854"/>
          </a:xfrm>
          <a:prstGeom prst="rect">
            <a:avLst/>
          </a:prstGeom>
        </p:spPr>
        <p:txBody>
          <a:bodyPr lIns="68577" tIns="34289" rIns="68577" bIns="34289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60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NMTSS</a:t>
            </a:r>
          </a:p>
          <a:p>
            <a:r>
              <a:rPr lang="zh-TW" altLang="en-US" sz="60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會議聯盟系統 </a:t>
            </a:r>
            <a:endParaRPr lang="en-US" altLang="zh-TW" sz="600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41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超連鎖™</a:t>
            </a:r>
            <a:r>
              <a:rPr lang="zh-TW" altLang="en-US" sz="41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系統的關</a:t>
            </a:r>
            <a:r>
              <a:rPr lang="zh-TW" altLang="en-US" sz="41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鍵</a:t>
            </a:r>
            <a:endParaRPr lang="en-US" altLang="zh-TW" sz="410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en-US" sz="4100" i="1" dirty="0">
                <a:latin typeface="+mn-lt"/>
                <a:ea typeface="Apple LiGothic" pitchFamily="2" charset="-120"/>
                <a:cs typeface="Verdana" charset="0"/>
              </a:rPr>
              <a:t>A KEY COMPONENT </a:t>
            </a:r>
          </a:p>
          <a:p>
            <a:r>
              <a:rPr lang="en-US" sz="4100" i="1" dirty="0">
                <a:latin typeface="+mn-lt"/>
                <a:ea typeface="Apple LiGothic" pitchFamily="2" charset="-120"/>
                <a:cs typeface="Verdana" charset="0"/>
              </a:rPr>
              <a:t>OF THE </a:t>
            </a:r>
          </a:p>
          <a:p>
            <a:r>
              <a:rPr lang="en-US" sz="4100" i="1" dirty="0">
                <a:latin typeface="+mn-lt"/>
                <a:ea typeface="Apple LiGothic" pitchFamily="2" charset="-120"/>
                <a:cs typeface="Verdana" charset="0"/>
              </a:rPr>
              <a:t>UNFRANCHISE</a:t>
            </a:r>
            <a:r>
              <a:rPr lang="en-US" sz="4100" i="1" dirty="0">
                <a:latin typeface="微軟正黑體"/>
                <a:ea typeface="微軟正黑體"/>
                <a:cs typeface="Verdana" charset="0"/>
              </a:rPr>
              <a:t>™</a:t>
            </a:r>
            <a:r>
              <a:rPr lang="en-US" sz="4100" i="1" dirty="0">
                <a:latin typeface="+mn-lt"/>
                <a:ea typeface="Apple LiGothic" pitchFamily="2" charset="-120"/>
                <a:cs typeface="Verdana" charset="0"/>
              </a:rPr>
              <a:t> SYSTEM</a:t>
            </a:r>
            <a:endParaRPr lang="en-US" sz="4100" i="1" dirty="0">
              <a:latin typeface="+mn-lt"/>
              <a:ea typeface="Apple LiGothic" pitchFamily="2" charset="-120"/>
              <a:cs typeface="Verdana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21" y="4479416"/>
            <a:ext cx="1659635" cy="300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69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1206063" y="1436842"/>
            <a:ext cx="5355603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4100" cap="all" dirty="0">
                <a:ea typeface="Apple LiGothic" pitchFamily="2" charset="-120"/>
                <a:cs typeface="Verdana" panose="020B0604030504040204" pitchFamily="34" charset="0"/>
              </a:rPr>
              <a:t>推</a:t>
            </a:r>
            <a:r>
              <a:rPr lang="zh-TW" altLang="en-US" sz="4100" cap="all" dirty="0">
                <a:ea typeface="Apple LiGothic" pitchFamily="2" charset="-120"/>
                <a:cs typeface="Verdana" panose="020B0604030504040204" pitchFamily="34" charset="0"/>
              </a:rPr>
              <a:t>展下一場本地及</a:t>
            </a:r>
            <a:r>
              <a:rPr lang="en-US" altLang="zh-TW" sz="4100" cap="all" dirty="0">
                <a:ea typeface="Apple LiGothic" pitchFamily="2" charset="-120"/>
                <a:cs typeface="Verdana" panose="020B0604030504040204" pitchFamily="34" charset="0"/>
              </a:rPr>
              <a:t>/</a:t>
            </a:r>
            <a:r>
              <a:rPr lang="zh-TW" altLang="en-US" sz="4100" cap="all" dirty="0">
                <a:ea typeface="Apple LiGothic" pitchFamily="2" charset="-120"/>
                <a:cs typeface="Verdana" panose="020B0604030504040204" pitchFamily="34" charset="0"/>
              </a:rPr>
              <a:t>或所屬地區的大會並賣票</a:t>
            </a:r>
            <a:endParaRPr lang="zh-TW" altLang="en-US" sz="4100" cap="all" dirty="0">
              <a:ea typeface="Apple LiGothic" pitchFamily="2" charset="-120"/>
              <a:cs typeface="Verdana" panose="020B0604030504040204" pitchFamily="34" charset="0"/>
            </a:endParaRPr>
          </a:p>
          <a:p>
            <a:pPr algn="ctr"/>
            <a:endParaRPr lang="en-US" sz="4100" b="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-58617" y="2778841"/>
            <a:ext cx="7884963" cy="1962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4100" b="0" dirty="0">
                <a:solidFill>
                  <a:srgbClr val="000000"/>
                </a:solidFill>
                <a:latin typeface="Verdana"/>
                <a:cs typeface="Verdana"/>
              </a:rPr>
              <a:t>PROMOTE YOUR NEXT LOCAL AND/OR REGIONAL EVENTS AND SELL TICKETS</a:t>
            </a:r>
            <a:endParaRPr lang="en-US" sz="4100" b="0" dirty="0">
              <a:solidFill>
                <a:srgbClr val="0000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3571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1" y="1930300"/>
            <a:ext cx="6908097" cy="9278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意思</a:t>
            </a: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是甚麼？你真的有做到嗎？</a:t>
            </a:r>
            <a:endParaRPr lang="en-US" sz="3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28651" y="2498540"/>
            <a:ext cx="6908097" cy="927882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dirty="0">
                <a:ea typeface="Apple LiGothic" pitchFamily="2" charset="-120"/>
                <a:cs typeface="Verdana" charset="0"/>
              </a:rPr>
              <a:t>What does that mean and are you really doing it?</a:t>
            </a:r>
            <a:endParaRPr lang="en-US" sz="30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51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1" y="1209675"/>
            <a:ext cx="6908097" cy="2911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300" dirty="0">
                <a:ea typeface="Apple LiGothic" pitchFamily="2" charset="-120"/>
                <a:cs typeface="Verdana" panose="020B0604030504040204" pitchFamily="34" charset="0"/>
              </a:rPr>
              <a:t>我如何說服大家參加大會</a:t>
            </a:r>
            <a:r>
              <a:rPr lang="en-US" altLang="zh-TW" sz="3300" dirty="0">
                <a:ea typeface="Apple LiGothic" pitchFamily="2" charset="-120"/>
                <a:cs typeface="Verdana" panose="020B0604030504040204" pitchFamily="34" charset="0"/>
              </a:rPr>
              <a:t>?   </a:t>
            </a:r>
          </a:p>
          <a:p>
            <a:pPr marL="0" indent="0">
              <a:buNone/>
            </a:pPr>
            <a:r>
              <a:rPr lang="zh-TW" altLang="en-US" sz="3300" dirty="0">
                <a:ea typeface="Apple LiGothic" pitchFamily="2" charset="-120"/>
                <a:cs typeface="Verdana" panose="020B0604030504040204" pitchFamily="34" charset="0"/>
              </a:rPr>
              <a:t>你知道自己為何難以說服他人參加大會嗎</a:t>
            </a:r>
            <a:r>
              <a:rPr lang="en-US" altLang="zh-TW" sz="3300" dirty="0">
                <a:ea typeface="Apple LiGothic" pitchFamily="2" charset="-120"/>
                <a:cs typeface="Verdana" panose="020B0604030504040204" pitchFamily="34" charset="0"/>
              </a:rPr>
              <a:t>?</a:t>
            </a:r>
            <a:endParaRPr lang="en-US" sz="3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1" y="2775367"/>
            <a:ext cx="6908097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00" dirty="0">
                <a:ea typeface="Apple LiGothic" pitchFamily="2" charset="-120"/>
                <a:cs typeface="Verdana" charset="0"/>
              </a:rPr>
              <a:t>How do I get people to the meetings?</a:t>
            </a:r>
          </a:p>
          <a:p>
            <a:pPr marL="0" indent="0">
              <a:buNone/>
            </a:pPr>
            <a:endParaRPr lang="en-US" sz="23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2300" dirty="0">
                <a:ea typeface="Apple LiGothic" pitchFamily="2" charset="-120"/>
                <a:cs typeface="Verdana" charset="0"/>
              </a:rPr>
              <a:t>Do you know why you are having problems getting people to meetings?</a:t>
            </a:r>
          </a:p>
          <a:p>
            <a:pPr marL="0" indent="0">
              <a:buNone/>
            </a:pPr>
            <a:endParaRPr lang="en-US" sz="23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1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70904" y="1155272"/>
            <a:ext cx="7423588" cy="2911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en-US" sz="3200" dirty="0">
                <a:ea typeface="Apple LiGothic" pitchFamily="2" charset="-120"/>
                <a:cs typeface="Verdana" panose="020B0604030504040204" pitchFamily="34" charset="0"/>
              </a:rPr>
              <a:t>動能產生動能。你的所作所為皆能複製</a:t>
            </a:r>
            <a:r>
              <a:rPr lang="en-US" altLang="zh-TW" sz="3200" dirty="0">
                <a:ea typeface="Apple LiGothic" pitchFamily="2" charset="-120"/>
                <a:cs typeface="Verdana" panose="020B0604030504040204" pitchFamily="34" charset="0"/>
              </a:rPr>
              <a:t>!  </a:t>
            </a:r>
          </a:p>
          <a:p>
            <a:pPr marL="0" indent="0">
              <a:buNone/>
            </a:pPr>
            <a:r>
              <a:rPr lang="zh-TW" altLang="en-US" sz="3200" dirty="0">
                <a:ea typeface="Apple LiGothic" pitchFamily="2" charset="-120"/>
                <a:cs typeface="Verdana" panose="020B0604030504040204" pitchFamily="34" charset="0"/>
              </a:rPr>
              <a:t>你要複製的是優點，不是缺點</a:t>
            </a:r>
            <a:r>
              <a:rPr lang="en-US" altLang="zh-TW" sz="3200" dirty="0">
                <a:ea typeface="Apple LiGothic" pitchFamily="2" charset="-120"/>
                <a:cs typeface="Verdana" panose="020B0604030504040204" pitchFamily="34" charset="0"/>
              </a:rPr>
              <a:t>!  </a:t>
            </a:r>
          </a:p>
          <a:p>
            <a:pPr marL="0" indent="0">
              <a:buNone/>
            </a:pPr>
            <a:r>
              <a:rPr lang="zh-TW" altLang="en-US" sz="3200" dirty="0">
                <a:ea typeface="Apple LiGothic" pitchFamily="2" charset="-120"/>
                <a:cs typeface="Verdana" panose="020B0604030504040204" pitchFamily="34" charset="0"/>
              </a:rPr>
              <a:t>你要複製正確的做法，而非錯誤的做法</a:t>
            </a:r>
            <a:r>
              <a:rPr lang="en-US" altLang="zh-TW" sz="3200" dirty="0">
                <a:ea typeface="Apple LiGothic" pitchFamily="2" charset="-120"/>
                <a:cs typeface="Verdana" panose="020B0604030504040204" pitchFamily="34" charset="0"/>
              </a:rPr>
              <a:t>!</a:t>
            </a:r>
            <a:endParaRPr lang="en-US" sz="3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63112" y="2824801"/>
            <a:ext cx="6908097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What you set in motion carries in motion. Everything you do duplicates!</a:t>
            </a:r>
          </a:p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You want to make sure that you duplicate strength not weakness!</a:t>
            </a:r>
          </a:p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You want to duplicate the right things not the wrong things!</a:t>
            </a:r>
            <a:endParaRPr lang="en-US" sz="21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80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985010"/>
            <a:ext cx="6908097" cy="1935553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ea typeface="Apple LiGothic" pitchFamily="2" charset="-120"/>
                <a:cs typeface="Times New Roman" panose="02020603050405020304" pitchFamily="18" charset="0"/>
              </a:rPr>
              <a:t>你有參加下一場大會的門票嗎</a:t>
            </a:r>
            <a:r>
              <a:rPr lang="en-US" altLang="zh-TW" sz="3000" dirty="0">
                <a:ea typeface="Apple LiGothic" pitchFamily="2" charset="-120"/>
                <a:cs typeface="Times New Roman" panose="02020603050405020304" pitchFamily="18" charset="0"/>
              </a:rPr>
              <a:t>?</a:t>
            </a:r>
          </a:p>
          <a:p>
            <a:r>
              <a:rPr lang="zh-TW" altLang="en-US" sz="3000" dirty="0">
                <a:ea typeface="Apple LiGothic" pitchFamily="2" charset="-120"/>
                <a:cs typeface="Times New Roman" panose="02020603050405020304" pitchFamily="18" charset="0"/>
              </a:rPr>
              <a:t>你的團隊有參加下一場大會的門票嗎</a:t>
            </a:r>
            <a:r>
              <a:rPr lang="en-US" altLang="zh-TW" sz="3000" dirty="0">
                <a:ea typeface="Apple LiGothic" pitchFamily="2" charset="-120"/>
                <a:cs typeface="Times New Roman" panose="02020603050405020304" pitchFamily="18" charset="0"/>
              </a:rPr>
              <a:t>? </a:t>
            </a:r>
            <a:r>
              <a:rPr lang="zh-TW" altLang="en-US" sz="3000" dirty="0">
                <a:ea typeface="Apple LiGothic" pitchFamily="2" charset="-120"/>
                <a:cs typeface="Times New Roman" panose="02020603050405020304" pitchFamily="18" charset="0"/>
              </a:rPr>
              <a:t>你如何丶何時宣傳下一場大會</a:t>
            </a:r>
            <a:r>
              <a:rPr lang="en-US" altLang="zh-TW" sz="3000" dirty="0">
                <a:ea typeface="Apple LiGothic" pitchFamily="2" charset="-120"/>
                <a:cs typeface="Times New Roman" panose="02020603050405020304" pitchFamily="18" charset="0"/>
              </a:rPr>
              <a:t>? </a:t>
            </a:r>
          </a:p>
          <a:p>
            <a:r>
              <a:rPr lang="zh-TW" altLang="en-US" sz="3000" dirty="0">
                <a:ea typeface="Apple LiGothic" pitchFamily="2" charset="-120"/>
                <a:cs typeface="Times New Roman" panose="02020603050405020304" pitchFamily="18" charset="0"/>
              </a:rPr>
              <a:t>你有營造迫切感嗎</a:t>
            </a:r>
            <a:r>
              <a:rPr lang="en-US" altLang="zh-TW" sz="3000" dirty="0">
                <a:ea typeface="Apple LiGothic" pitchFamily="2" charset="-120"/>
                <a:cs typeface="Times New Roman" panose="02020603050405020304" pitchFamily="18" charset="0"/>
              </a:rPr>
              <a:t>?</a:t>
            </a:r>
            <a:endParaRPr lang="en-US" sz="3000" dirty="0"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0" y="2780187"/>
            <a:ext cx="6908097" cy="2079535"/>
          </a:xfrm>
          <a:prstGeom prst="rect">
            <a:avLst/>
          </a:prstGeom>
        </p:spPr>
        <p:txBody>
          <a:bodyPr vert="horz" lIns="68577" tIns="34289" rIns="68577" bIns="34289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40000"/>
              </a:lnSpc>
            </a:pPr>
            <a:r>
              <a:rPr lang="en-US" sz="2100" dirty="0">
                <a:ea typeface="Apple LiGothic" pitchFamily="2" charset="-120"/>
                <a:cs typeface="Verdana" charset="0"/>
              </a:rPr>
              <a:t>Do you have tickets to the next event? Does your organization have tickets to the next event?</a:t>
            </a:r>
          </a:p>
          <a:p>
            <a:pPr>
              <a:lnSpc>
                <a:spcPct val="140000"/>
              </a:lnSpc>
            </a:pPr>
            <a:r>
              <a:rPr lang="en-US" sz="2100" dirty="0">
                <a:ea typeface="Apple LiGothic" pitchFamily="2" charset="-120"/>
                <a:cs typeface="Verdana" charset="0"/>
              </a:rPr>
              <a:t>How and when are you promoting the next event? </a:t>
            </a:r>
          </a:p>
          <a:p>
            <a:pPr>
              <a:lnSpc>
                <a:spcPct val="140000"/>
              </a:lnSpc>
            </a:pPr>
            <a:r>
              <a:rPr lang="en-US" sz="2100" dirty="0">
                <a:ea typeface="Apple LiGothic" pitchFamily="2" charset="-120"/>
                <a:cs typeface="Verdana" charset="0"/>
              </a:rPr>
              <a:t>Are you creating a sense of urgency?</a:t>
            </a:r>
            <a:endParaRPr lang="en-US" sz="21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00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5881" y="994174"/>
            <a:ext cx="7226876" cy="2446652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事業發展不順的原因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lnSpc>
                <a:spcPct val="80000"/>
              </a:lnSpc>
              <a:buNone/>
            </a:pP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你沒預先購買門票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你沒使用「起步指南」正確引導他人開始事業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你沒管理出席大會人數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 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你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沒有正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確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宣傳大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會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一切始於「行動計劃」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我每次在說明計劃時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,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一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定把重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點放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在銷售下一場大會門票上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  <a:r>
              <a:rPr lang="zh-TW" altLang="en-US" sz="2100" dirty="0">
                <a:ea typeface="Apple LiGothic" pitchFamily="2" charset="-120"/>
                <a:cs typeface="Times New Roman" panose="02020603050405020304" pitchFamily="18" charset="0"/>
              </a:rPr>
              <a:t>並營造興奮集氣氛</a:t>
            </a:r>
            <a:r>
              <a:rPr lang="en-US" altLang="zh-TW" sz="2100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  <a:endParaRPr lang="en-US" sz="2100" dirty="0"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48160" y="3299051"/>
            <a:ext cx="8696296" cy="1773979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dirty="0" smtClean="0">
                <a:ea typeface="Apple LiGothic" pitchFamily="2" charset="-120"/>
                <a:cs typeface="Verdana" charset="0"/>
              </a:rPr>
              <a:t>Reasons you are struggling building from event to event</a:t>
            </a:r>
          </a:p>
          <a:p>
            <a:pPr marL="608410" lvl="1" indent="-265510">
              <a:buFont typeface=".HelveticaNeueDeskInterface-Regular" charset="-120"/>
              <a:buChar char="–"/>
            </a:pPr>
            <a:r>
              <a:rPr lang="en-US" sz="1800" dirty="0">
                <a:ea typeface="Apple LiGothic" pitchFamily="2" charset="-120"/>
                <a:cs typeface="Verdana" charset="0"/>
              </a:rPr>
              <a:t>You don’t buy tickets in advance!</a:t>
            </a:r>
          </a:p>
          <a:p>
            <a:pPr marL="608410" lvl="1" indent="-265510">
              <a:buFont typeface=".HelveticaNeueDeskInterface-Regular" charset="-120"/>
              <a:buChar char="–"/>
            </a:pPr>
            <a:r>
              <a:rPr lang="en-US" sz="1800" dirty="0">
                <a:ea typeface="Apple LiGothic" pitchFamily="2" charset="-120"/>
                <a:cs typeface="Verdana" charset="0"/>
              </a:rPr>
              <a:t>You don’t get people started correctly using the Getting Started Guide!</a:t>
            </a:r>
          </a:p>
          <a:p>
            <a:pPr marL="608410" lvl="1" indent="-265510">
              <a:buFont typeface=".HelveticaNeueDeskInterface-Regular" charset="-120"/>
              <a:buChar char="–"/>
            </a:pPr>
            <a:r>
              <a:rPr lang="en-US" sz="1800" dirty="0">
                <a:ea typeface="Apple LiGothic" pitchFamily="2" charset="-120"/>
                <a:cs typeface="Verdana" charset="0"/>
              </a:rPr>
              <a:t>You don’t monitor the number of people you have at the events!</a:t>
            </a:r>
          </a:p>
          <a:p>
            <a:pPr marL="608410" lvl="1" indent="-265510">
              <a:buFont typeface=".HelveticaNeueDeskInterface-Regular" charset="-120"/>
              <a:buChar char="–"/>
            </a:pPr>
            <a:r>
              <a:rPr lang="en-US" sz="1800" dirty="0">
                <a:ea typeface="Apple LiGothic" pitchFamily="2" charset="-120"/>
                <a:cs typeface="Verdana" charset="0"/>
              </a:rPr>
              <a:t>You don’t promote the events properly!  It starts in The Plan! I’m always focused on selling the next event every time I show the plan! Create excitement!  </a:t>
            </a:r>
            <a:endParaRPr lang="en-US" sz="18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14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43406" y="1501095"/>
            <a:ext cx="8700594" cy="14088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en-US" sz="4500" dirty="0">
                <a:ea typeface="Apple LiGothic" pitchFamily="2" charset="-120"/>
                <a:cs typeface="Verdana" charset="0"/>
              </a:rPr>
              <a:t>你沒有門票，就無法銷售</a:t>
            </a:r>
            <a:r>
              <a:rPr lang="en-US" altLang="zh-TW" sz="4500" dirty="0">
                <a:ea typeface="Apple LiGothic" pitchFamily="2" charset="-120"/>
                <a:cs typeface="Verdana" charset="0"/>
              </a:rPr>
              <a:t>﹗</a:t>
            </a:r>
            <a:endParaRPr lang="en-US" sz="4500" dirty="0">
              <a:ea typeface="Apple LiGothic" pitchFamily="2" charset="-120"/>
              <a:cs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4056" y="2205511"/>
            <a:ext cx="7226876" cy="1408832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500" dirty="0">
                <a:ea typeface="Apple LiGothic" pitchFamily="2" charset="-120"/>
                <a:cs typeface="Verdana" charset="0"/>
              </a:rPr>
              <a:t>You CAN’T sell a ticket that you don’t have!</a:t>
            </a:r>
            <a:endParaRPr lang="en-US" sz="45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7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0" y="994173"/>
            <a:ext cx="6908097" cy="3297500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我們的辦公室在何處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?  </a:t>
            </a:r>
          </a:p>
          <a:p>
            <a:pPr marL="0" indent="0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我們的辦公室就在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NMTSS!  </a:t>
            </a:r>
          </a:p>
          <a:p>
            <a:pPr marL="0" indent="0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你願意花多少錢取得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?  </a:t>
            </a:r>
          </a:p>
          <a:p>
            <a:pPr marL="0" indent="0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我們的租金還包括持續教育的學費</a:t>
            </a:r>
            <a:endParaRPr lang="en-US" sz="26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3183716"/>
            <a:ext cx="6908097" cy="3297500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Where is our office</a:t>
            </a:r>
            <a:r>
              <a:rPr lang="en-US" sz="2100" dirty="0">
                <a:ea typeface="Apple LiGothic" pitchFamily="2" charset="-120"/>
                <a:cs typeface="Verdana" charset="0"/>
              </a:rPr>
              <a:t>?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Our office is the NMTSS! 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How much </a:t>
            </a:r>
            <a:r>
              <a:rPr lang="en-US" sz="2100" dirty="0">
                <a:ea typeface="Apple LiGothic" pitchFamily="2" charset="-120"/>
                <a:cs typeface="Verdana" charset="0"/>
              </a:rPr>
              <a:t>are you willing pay for it</a:t>
            </a:r>
            <a:r>
              <a:rPr lang="en-US" sz="2100" dirty="0">
                <a:ea typeface="Apple LiGothic" pitchFamily="2" charset="-120"/>
                <a:cs typeface="Verdana" charset="0"/>
              </a:rPr>
              <a:t>?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Our rent also </a:t>
            </a:r>
            <a:r>
              <a:rPr lang="en-US" sz="2100" dirty="0">
                <a:ea typeface="Apple LiGothic" pitchFamily="2" charset="-120"/>
                <a:cs typeface="Verdana" charset="0"/>
              </a:rPr>
              <a:t>includes continuing </a:t>
            </a:r>
            <a:r>
              <a:rPr lang="en-US" sz="2100" dirty="0">
                <a:ea typeface="Apple LiGothic" pitchFamily="2" charset="-120"/>
                <a:cs typeface="Verdana" charset="0"/>
              </a:rPr>
              <a:t>education fees</a:t>
            </a:r>
          </a:p>
        </p:txBody>
      </p:sp>
    </p:spTree>
    <p:extLst>
      <p:ext uri="{BB962C8B-B14F-4D97-AF65-F5344CB8AC3E}">
        <p14:creationId xmlns:p14="http://schemas.microsoft.com/office/powerpoint/2010/main" val="49220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43328" y="1209675"/>
            <a:ext cx="3658638" cy="2911079"/>
          </a:xfrm>
          <a:prstGeom prst="rect">
            <a:avLst/>
          </a:prstGeom>
        </p:spPr>
        <p:txBody>
          <a:bodyPr vert="horz" lIns="68577" tIns="34289" rIns="68577" bIns="34289" rtlCol="0">
            <a:normAutofit fontScale="92500"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319" indent="-264319"/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我們跟任何事業都一樣必須付錢接受訓練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︰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特許經營 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地產 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律師 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醫生 </a:t>
            </a:r>
            <a:endParaRPr lang="en-US" altLang="zh-TW" sz="27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髮型師</a:t>
            </a:r>
            <a:endParaRPr lang="en-US" dirty="0">
              <a:ea typeface="Apple LiGothic" pitchFamily="2" charset="-120"/>
              <a:cs typeface="Verdan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901966" y="1209675"/>
            <a:ext cx="4601720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4319" indent="-264319"/>
            <a:r>
              <a:rPr lang="en-US" sz="2100" dirty="0">
                <a:ea typeface="Apple LiGothic" pitchFamily="2" charset="-120"/>
                <a:cs typeface="Verdana" charset="0"/>
              </a:rPr>
              <a:t>We have to pay for trainings just like any </a:t>
            </a:r>
            <a:r>
              <a:rPr lang="en-US" sz="2100" dirty="0">
                <a:ea typeface="Apple LiGothic" pitchFamily="2" charset="-120"/>
                <a:cs typeface="Verdana" charset="0"/>
              </a:rPr>
              <a:t>business</a:t>
            </a:r>
            <a:r>
              <a:rPr lang="en-US" altLang="zh-TW" sz="2100" dirty="0">
                <a:ea typeface="Apple LiGothic" pitchFamily="2" charset="-120"/>
                <a:cs typeface="Verdana" charset="0"/>
              </a:rPr>
              <a:t>: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Franchise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Real Estate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Lawyer	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Doctor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Hair Dresser</a:t>
            </a:r>
          </a:p>
        </p:txBody>
      </p:sp>
    </p:spTree>
    <p:extLst>
      <p:ext uri="{BB962C8B-B14F-4D97-AF65-F5344CB8AC3E}">
        <p14:creationId xmlns:p14="http://schemas.microsoft.com/office/powerpoint/2010/main" val="101829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1" y="1331728"/>
            <a:ext cx="7164530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我們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NMTSS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租金多少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?   </a:t>
            </a:r>
          </a:p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你想向誰學習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?   </a:t>
            </a:r>
          </a:p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我想向業界佼佼者學習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!</a:t>
            </a:r>
            <a:endParaRPr lang="en-US" sz="27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</a:t>
            </a:r>
            <a:r>
              <a:rPr lang="zh-TW" altLang="en-US" sz="2700" dirty="0"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從</a:t>
            </a:r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2787268"/>
            <a:ext cx="7164530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0266" indent="-167879"/>
            <a:r>
              <a:rPr lang="en-US" sz="2600" dirty="0">
                <a:ea typeface="Apple LiGothic" pitchFamily="2" charset="-120"/>
                <a:cs typeface="Verdana" charset="0"/>
              </a:rPr>
              <a:t>What does our rent for the NMTSS cost</a:t>
            </a:r>
            <a:r>
              <a:rPr lang="en-US" sz="2600" dirty="0">
                <a:ea typeface="Apple LiGothic" pitchFamily="2" charset="-120"/>
                <a:cs typeface="Verdana" charset="0"/>
              </a:rPr>
              <a:t>?</a:t>
            </a:r>
            <a:endParaRPr lang="en-US" sz="2600" dirty="0">
              <a:ea typeface="Apple LiGothic" pitchFamily="2" charset="-120"/>
              <a:cs typeface="Verdana" charset="0"/>
            </a:endParaRPr>
          </a:p>
          <a:p>
            <a:pPr marL="220266" indent="-167879"/>
            <a:r>
              <a:rPr lang="en-US" sz="2600" dirty="0">
                <a:ea typeface="Apple LiGothic" pitchFamily="2" charset="-120"/>
                <a:cs typeface="Verdana" charset="0"/>
              </a:rPr>
              <a:t>Who do you want to learn from</a:t>
            </a:r>
            <a:r>
              <a:rPr lang="en-US" sz="2600" dirty="0">
                <a:ea typeface="Apple LiGothic" pitchFamily="2" charset="-120"/>
                <a:cs typeface="Verdana" charset="0"/>
              </a:rPr>
              <a:t>?</a:t>
            </a:r>
            <a:endParaRPr lang="en-US" sz="2600" dirty="0">
              <a:ea typeface="Apple LiGothic" pitchFamily="2" charset="-120"/>
              <a:cs typeface="Verdana" charset="0"/>
            </a:endParaRPr>
          </a:p>
          <a:p>
            <a:pPr marL="220266" indent="-167879"/>
            <a:r>
              <a:rPr lang="en-US" sz="2600" dirty="0">
                <a:ea typeface="Apple LiGothic" pitchFamily="2" charset="-120"/>
                <a:cs typeface="Verdana" charset="0"/>
              </a:rPr>
              <a:t>I want to be taught by the best </a:t>
            </a:r>
            <a:r>
              <a:rPr lang="en-US" sz="2600" dirty="0">
                <a:ea typeface="Apple LiGothic" pitchFamily="2" charset="-120"/>
                <a:cs typeface="Verdana" charset="0"/>
              </a:rPr>
              <a:t>in </a:t>
            </a:r>
            <a:r>
              <a:rPr lang="en-US" sz="2600" dirty="0">
                <a:ea typeface="Apple LiGothic" pitchFamily="2" charset="-120"/>
                <a:cs typeface="Verdana" charset="0"/>
              </a:rPr>
              <a:t>the business!</a:t>
            </a:r>
          </a:p>
        </p:txBody>
      </p:sp>
    </p:spTree>
    <p:extLst>
      <p:ext uri="{BB962C8B-B14F-4D97-AF65-F5344CB8AC3E}">
        <p14:creationId xmlns:p14="http://schemas.microsoft.com/office/powerpoint/2010/main" val="6258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55355" y="61561"/>
            <a:ext cx="7702390" cy="1373644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920" y="218332"/>
            <a:ext cx="7886700" cy="1093589"/>
          </a:xfrm>
        </p:spPr>
        <p:txBody>
          <a:bodyPr>
            <a:normAutofit fontScale="90000"/>
          </a:bodyPr>
          <a:lstStyle/>
          <a:p>
            <a:r>
              <a:rPr lang="zh-TW" altLang="en-US" sz="36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美安香港四基石</a:t>
            </a:r>
            <a:r>
              <a:rPr lang="en-US" altLang="zh-CN" sz="36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CN" sz="36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FOUR </a:t>
            </a:r>
            <a:r>
              <a:rPr lang="en-US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CORNERSTONES OF </a:t>
            </a:r>
            <a:br>
              <a:rPr lang="en-US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</a:br>
            <a:r>
              <a:rPr lang="en-US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MARKET HONG KONG FOUNDATION</a:t>
            </a:r>
            <a:endParaRPr lang="en-US" sz="30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8938" y="1505835"/>
            <a:ext cx="5193122" cy="1882223"/>
          </a:xfrm>
        </p:spPr>
        <p:txBody>
          <a:bodyPr>
            <a:normAutofit/>
          </a:bodyPr>
          <a:lstStyle/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雙軌行銷計劃與管理業績紅利計劃</a:t>
            </a:r>
            <a:endParaRPr lang="en-US" altLang="zh-TW" sz="24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商品代理系統與無牆百貨商場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®</a:t>
            </a: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一對一行銷</a:t>
            </a:r>
            <a:endParaRPr lang="en-US" altLang="zh-TW" sz="24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超連鎖</a:t>
            </a:r>
            <a:r>
              <a:rPr lang="zh-TW" altLang="en-US" sz="2400" dirty="0">
                <a:latin typeface="微軟正黑體"/>
                <a:ea typeface="微軟正黑體"/>
                <a:cs typeface="Verdana" panose="020B0604030504040204" pitchFamily="34" charset="0"/>
              </a:rPr>
              <a:t>™</a:t>
            </a: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事業發展系統</a:t>
            </a:r>
            <a:endParaRPr lang="en-US" sz="24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2342" y="1294593"/>
            <a:ext cx="6727309" cy="70964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8939" y="3357350"/>
            <a:ext cx="8417405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Binomial Marketing and Management Performance Compensation Plan</a:t>
            </a:r>
          </a:p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Product Brokerage System and Mall Without Walls</a:t>
            </a:r>
            <a:r>
              <a:rPr lang="en-US" sz="1700" dirty="0">
                <a:ea typeface="Verdana" charset="0"/>
                <a:cs typeface="Verdana" charset="0"/>
              </a:rPr>
              <a:t>®</a:t>
            </a:r>
          </a:p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One–to–One Marketing</a:t>
            </a:r>
          </a:p>
          <a:p>
            <a:r>
              <a:rPr lang="en-US" sz="1700" dirty="0" err="1">
                <a:latin typeface="Verdana" charset="0"/>
                <a:ea typeface="Verdana" charset="0"/>
                <a:cs typeface="Verdana" charset="0"/>
              </a:rPr>
              <a:t>UnFranchise</a:t>
            </a:r>
            <a:r>
              <a:rPr lang="en-US" sz="1700" dirty="0">
                <a:latin typeface="微軟正黑體"/>
                <a:ea typeface="微軟正黑體"/>
                <a:cs typeface="Verdana" charset="0"/>
              </a:rPr>
              <a:t>™</a:t>
            </a:r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 Business Development System</a:t>
            </a:r>
            <a:endParaRPr lang="en-US" sz="17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515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1" y="1520914"/>
            <a:ext cx="6908097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8651" y="994173"/>
            <a:ext cx="6595897" cy="191590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我們以創業家的身分聚首，幫人節省開支 </a:t>
            </a:r>
            <a:endParaRPr lang="en-US" altLang="zh-TW" sz="24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我們跟傳統產業比較 </a:t>
            </a:r>
            <a:endParaRPr lang="en-US" altLang="zh-TW" sz="24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在場誰擁有傳統產業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?       </a:t>
            </a: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當初花費了多少起頭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?       </a:t>
            </a:r>
          </a:p>
          <a:p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400" dirty="0">
                <a:ea typeface="Apple LiGothic" pitchFamily="2" charset="-120"/>
                <a:cs typeface="Verdana" panose="020B0604030504040204" pitchFamily="34" charset="0"/>
              </a:rPr>
              <a:t> 你每月開支多少</a:t>
            </a:r>
            <a:r>
              <a:rPr lang="en-US" altLang="zh-TW" sz="2400" dirty="0">
                <a:ea typeface="Apple LiGothic" pitchFamily="2" charset="-120"/>
                <a:cs typeface="Verdana" panose="020B0604030504040204" pitchFamily="34" charset="0"/>
              </a:rPr>
              <a:t>?</a:t>
            </a:r>
            <a:endParaRPr lang="en-US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518293" y="2916310"/>
            <a:ext cx="6908097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0266" indent="-220266"/>
            <a:r>
              <a:rPr lang="en-US" sz="2000" dirty="0">
                <a:ea typeface="Apple LiGothic" pitchFamily="2" charset="-120"/>
                <a:cs typeface="Verdana" charset="0"/>
              </a:rPr>
              <a:t>We </a:t>
            </a:r>
            <a:r>
              <a:rPr lang="en-US" sz="2000" dirty="0">
                <a:ea typeface="Apple LiGothic" pitchFamily="2" charset="-120"/>
                <a:cs typeface="Verdana" charset="0"/>
              </a:rPr>
              <a:t>come together as entrepreneurs to make </a:t>
            </a:r>
            <a:r>
              <a:rPr lang="en-US" sz="2000" dirty="0">
                <a:ea typeface="Apple LiGothic" pitchFamily="2" charset="-120"/>
                <a:cs typeface="Verdana" charset="0"/>
              </a:rPr>
              <a:t>it less </a:t>
            </a:r>
            <a:r>
              <a:rPr lang="en-US" sz="2000" dirty="0">
                <a:ea typeface="Apple LiGothic" pitchFamily="2" charset="-120"/>
                <a:cs typeface="Verdana" charset="0"/>
              </a:rPr>
              <a:t>expensive for </a:t>
            </a:r>
            <a:r>
              <a:rPr lang="en-US" sz="2000" dirty="0">
                <a:ea typeface="Apple LiGothic" pitchFamily="2" charset="-120"/>
                <a:cs typeface="Verdana" charset="0"/>
              </a:rPr>
              <a:t>everyone</a:t>
            </a:r>
            <a:endParaRPr lang="en-US" sz="2000" dirty="0">
              <a:ea typeface="Apple LiGothic" pitchFamily="2" charset="-120"/>
              <a:cs typeface="Verdana" charset="0"/>
            </a:endParaRPr>
          </a:p>
          <a:p>
            <a:pPr marL="220266" indent="-220266"/>
            <a:r>
              <a:rPr lang="en-US" sz="2000" dirty="0">
                <a:ea typeface="Apple LiGothic" pitchFamily="2" charset="-120"/>
                <a:cs typeface="Verdana" charset="0"/>
              </a:rPr>
              <a:t>Let’s </a:t>
            </a:r>
            <a:r>
              <a:rPr lang="en-US" sz="2000" dirty="0">
                <a:ea typeface="Apple LiGothic" pitchFamily="2" charset="-120"/>
                <a:cs typeface="Verdana" charset="0"/>
              </a:rPr>
              <a:t>compare to a traditional </a:t>
            </a:r>
            <a:r>
              <a:rPr lang="en-US" sz="2000" dirty="0">
                <a:ea typeface="Apple LiGothic" pitchFamily="2" charset="-120"/>
                <a:cs typeface="Verdana" charset="0"/>
              </a:rPr>
              <a:t>business</a:t>
            </a:r>
            <a:endParaRPr lang="en-US" sz="2000" dirty="0">
              <a:ea typeface="Apple LiGothic" pitchFamily="2" charset="-120"/>
              <a:cs typeface="Verdana" charset="0"/>
            </a:endParaRPr>
          </a:p>
          <a:p>
            <a:pPr lvl="1"/>
            <a:r>
              <a:rPr lang="en-US" dirty="0">
                <a:ea typeface="Apple LiGothic" pitchFamily="2" charset="-120"/>
                <a:cs typeface="Verdana" charset="0"/>
              </a:rPr>
              <a:t> Who </a:t>
            </a:r>
            <a:r>
              <a:rPr lang="en-US" dirty="0">
                <a:ea typeface="Apple LiGothic" pitchFamily="2" charset="-120"/>
                <a:cs typeface="Verdana" charset="0"/>
              </a:rPr>
              <a:t>in here owns a traditional business?  </a:t>
            </a:r>
          </a:p>
          <a:p>
            <a:pPr lvl="1"/>
            <a:r>
              <a:rPr lang="en-US" dirty="0">
                <a:ea typeface="Apple LiGothic" pitchFamily="2" charset="-120"/>
                <a:cs typeface="Verdana" charset="0"/>
              </a:rPr>
              <a:t> What </a:t>
            </a:r>
            <a:r>
              <a:rPr lang="en-US" dirty="0">
                <a:ea typeface="Apple LiGothic" pitchFamily="2" charset="-120"/>
                <a:cs typeface="Verdana" charset="0"/>
              </a:rPr>
              <a:t>did it cost to start?  </a:t>
            </a:r>
          </a:p>
          <a:p>
            <a:pPr lvl="1"/>
            <a:r>
              <a:rPr lang="en-US" dirty="0">
                <a:ea typeface="Apple LiGothic" pitchFamily="2" charset="-120"/>
                <a:cs typeface="Verdana" charset="0"/>
              </a:rPr>
              <a:t> What </a:t>
            </a:r>
            <a:r>
              <a:rPr lang="en-US" dirty="0">
                <a:ea typeface="Apple LiGothic" pitchFamily="2" charset="-120"/>
                <a:cs typeface="Verdana" charset="0"/>
              </a:rPr>
              <a:t>is your monthly overhead?</a:t>
            </a:r>
          </a:p>
        </p:txBody>
      </p:sp>
    </p:spTree>
    <p:extLst>
      <p:ext uri="{BB962C8B-B14F-4D97-AF65-F5344CB8AC3E}">
        <p14:creationId xmlns:p14="http://schemas.microsoft.com/office/powerpoint/2010/main" val="29676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3375505" y="35149"/>
            <a:ext cx="2047622" cy="9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77" tIns="34289" rIns="68577" bIns="34289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zh-TW" altLang="en-US" sz="360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傳統產業</a:t>
            </a:r>
            <a:endParaRPr lang="en-US" altLang="zh-TW" sz="360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 algn="ctr"/>
            <a:r>
              <a:rPr lang="en-US" sz="1800" dirty="0">
                <a:latin typeface="+mn-lt"/>
                <a:ea typeface="Apple LiGothic" pitchFamily="2" charset="-120"/>
                <a:cs typeface="Verdana" charset="0"/>
              </a:rPr>
              <a:t>Traditional </a:t>
            </a:r>
            <a:r>
              <a:rPr lang="en-US" sz="1800" dirty="0">
                <a:latin typeface="+mn-lt"/>
                <a:ea typeface="Apple LiGothic" pitchFamily="2" charset="-120"/>
                <a:cs typeface="Verdana" charset="0"/>
              </a:rPr>
              <a:t>Business</a:t>
            </a:r>
            <a:endParaRPr lang="en-US" sz="1800" dirty="0">
              <a:latin typeface="+mn-lt"/>
              <a:ea typeface="Apple LiGothic" pitchFamily="2" charset="-120"/>
              <a:cs typeface="Verdana" charset="0"/>
            </a:endParaRPr>
          </a:p>
        </p:txBody>
      </p:sp>
      <p:sp>
        <p:nvSpPr>
          <p:cNvPr id="3210243" name="Text Box 3"/>
          <p:cNvSpPr txBox="1">
            <a:spLocks noChangeArrowheads="1"/>
          </p:cNvSpPr>
          <p:nvPr/>
        </p:nvSpPr>
        <p:spPr bwMode="auto">
          <a:xfrm>
            <a:off x="180939" y="1832919"/>
            <a:ext cx="4194728" cy="3070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marL="457200" indent="-4572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>
              <a:buFont typeface="Arial" charset="0"/>
              <a:buChar char="•"/>
            </a:pPr>
            <a:r>
              <a:rPr lang="en-US" sz="24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	</a:t>
            </a:r>
            <a:r>
              <a:rPr lang="zh-TW" altLang="en-US" sz="24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投資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5 x</a:t>
            </a:r>
            <a:r>
              <a:rPr lang="zh-TW" altLang="en-US" sz="2100" b="0" dirty="0">
                <a:ea typeface="Apple LiGothic" pitchFamily="2" charset="-120"/>
                <a:cs typeface="Verdana" panose="020B0604030504040204" pitchFamily="34" charset="0"/>
              </a:rPr>
              <a:t>淨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= 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$500,000</a:t>
            </a:r>
          </a:p>
          <a:p>
            <a:pPr eaLnBrk="1" hangingPunct="1">
              <a:buFont typeface="Arial" charset="0"/>
              <a:buChar char="•"/>
            </a:pP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	</a:t>
            </a:r>
            <a:r>
              <a:rPr lang="zh-TW" altLang="en-US" sz="2100" b="0" dirty="0">
                <a:ea typeface="Apple LiGothic" pitchFamily="2" charset="-120"/>
                <a:cs typeface="Verdana" panose="020B0604030504040204" pitchFamily="34" charset="0"/>
              </a:rPr>
              <a:t>操作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： 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$50k – $100k </a:t>
            </a:r>
            <a:r>
              <a:rPr lang="ja-JP" altLang="en-US" sz="2100" b="0" dirty="0">
                <a:latin typeface="+mn-lt"/>
                <a:ea typeface="SimSun" panose="02010600030101010101" pitchFamily="2" charset="-122"/>
                <a:cs typeface="Verdana" panose="020B0604030504040204" pitchFamily="34" charset="0"/>
              </a:rPr>
              <a:t>下</a:t>
            </a: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>
              <a:buFont typeface="Arial" charset="0"/>
              <a:buChar char="•"/>
            </a:pPr>
            <a:endParaRPr lang="zh-TW" alt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>
              <a:buFont typeface="Arial" charset="0"/>
              <a:buChar char="•"/>
            </a:pP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抵押一切</a:t>
            </a: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 eaLnBrk="1" hangingPunct="1">
              <a:buFont typeface="Arial" charset="0"/>
              <a:buChar char="•"/>
            </a:pP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	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爸媽</a:t>
            </a:r>
            <a:r>
              <a:rPr lang="en-US" altLang="zh-TW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︰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賺錢維生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$30k–$100k</a:t>
            </a:r>
          </a:p>
          <a:p>
            <a:pPr eaLnBrk="1" hangingPunct="1">
              <a:buFont typeface="Arial" charset="0"/>
              <a:buChar char="•"/>
            </a:pP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	$100k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投資成</a:t>
            </a:r>
            <a:r>
              <a:rPr lang="zh-TW" altLang="en-US" sz="2100" b="0" dirty="0">
                <a:latin typeface="+mn-lt"/>
                <a:ea typeface="Apple LiGothic" pitchFamily="2" charset="-120"/>
                <a:cs typeface="Verdana" panose="020B0604030504040204" pitchFamily="34" charset="0"/>
              </a:rPr>
              <a:t>本</a:t>
            </a:r>
            <a:endParaRPr lang="en-US" sz="2100" b="0" dirty="0"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242881" y="935392"/>
            <a:ext cx="4946195" cy="900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/>
          <a:p>
            <a:pPr algn="ctr"/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賺取</a:t>
            </a:r>
            <a:r>
              <a:rPr lang="en-US" sz="2700" dirty="0">
                <a:ea typeface="Apple LiGothic" pitchFamily="2" charset="-120"/>
                <a:cs typeface="Verdana" panose="020B0604030504040204" pitchFamily="34" charset="0"/>
              </a:rPr>
              <a:t>$</a:t>
            </a:r>
            <a:r>
              <a:rPr lang="en-US" sz="2700" dirty="0">
                <a:ea typeface="Apple LiGothic" pitchFamily="2" charset="-120"/>
                <a:cs typeface="Verdana" panose="020B0604030504040204" pitchFamily="34" charset="0"/>
              </a:rPr>
              <a:t>100,000</a:t>
            </a:r>
            <a:r>
              <a:rPr lang="en-US" sz="2700" dirty="0">
                <a:ea typeface="Apple LiGothic" pitchFamily="2" charset="-120"/>
                <a:cs typeface="Verdana" panose="020B0604030504040204" pitchFamily="34" charset="0"/>
              </a:rPr>
              <a:t>/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每年</a:t>
            </a:r>
            <a:endParaRPr lang="en-US" altLang="ja-JP" sz="2700" dirty="0">
              <a:ea typeface="Apple LiGothic" pitchFamily="2" charset="-120"/>
              <a:cs typeface="Verdana" panose="020B0604030504040204" pitchFamily="34" charset="0"/>
            </a:endParaRPr>
          </a:p>
          <a:p>
            <a:pPr algn="ctr"/>
            <a:r>
              <a:rPr lang="en-US" sz="2700" dirty="0">
                <a:ea typeface="Apple LiGothic" pitchFamily="2" charset="-120"/>
                <a:cs typeface="Verdana" charset="0"/>
              </a:rPr>
              <a:t>To Make $ </a:t>
            </a:r>
            <a:r>
              <a:rPr lang="en-US" sz="2700" dirty="0">
                <a:ea typeface="Apple LiGothic" pitchFamily="2" charset="-120"/>
                <a:cs typeface="Verdana" charset="0"/>
              </a:rPr>
              <a:t>100,000/Year</a:t>
            </a:r>
            <a:endParaRPr lang="en-US" sz="2700" dirty="0">
              <a:ea typeface="Apple LiGothic" pitchFamily="2" charset="-120"/>
              <a:cs typeface="Verdana" charset="0"/>
            </a:endParaRPr>
          </a:p>
        </p:txBody>
      </p:sp>
      <p:sp>
        <p:nvSpPr>
          <p:cNvPr id="3210245" name="Line 5"/>
          <p:cNvSpPr>
            <a:spLocks noChangeShapeType="1"/>
          </p:cNvSpPr>
          <p:nvPr/>
        </p:nvSpPr>
        <p:spPr bwMode="auto">
          <a:xfrm>
            <a:off x="334654" y="1750803"/>
            <a:ext cx="7592125" cy="402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  <a:extLst/>
        </p:spPr>
        <p:txBody>
          <a:bodyPr lIns="68577" tIns="34289" rIns="68577" bIns="34289"/>
          <a:lstStyle/>
          <a:p>
            <a:pPr>
              <a:defRPr/>
            </a:pPr>
            <a:endParaRPr lang="en-US" sz="72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158592" y="1944293"/>
            <a:ext cx="5119115" cy="242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>
            <a:lvl1pPr marL="457200" indent="-4572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461963" algn="l"/>
              </a:tabLst>
              <a:defRPr sz="7200" b="1">
                <a:solidFill>
                  <a:schemeClr val="tx1"/>
                </a:solidFill>
                <a:latin typeface="Times New Roman" charset="0"/>
                <a:ea typeface="MS PGothic" charset="0"/>
                <a:cs typeface="MS PGothic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0" dirty="0">
                <a:latin typeface="+mn-lt"/>
                <a:ea typeface="Apple LiGothic" pitchFamily="2" charset="-120"/>
              </a:rPr>
              <a:t>	Investment 5 x Net = $500,000</a:t>
            </a:r>
          </a:p>
          <a:p>
            <a:pPr eaLnBrk="1" hangingPunct="1">
              <a:buFont typeface="Arial" charset="0"/>
              <a:buChar char="•"/>
            </a:pPr>
            <a:endParaRPr lang="en-US" sz="1700" b="0" dirty="0">
              <a:latin typeface="+mn-lt"/>
              <a:ea typeface="Apple LiGothic" pitchFamily="2" charset="-12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700" b="0" dirty="0">
                <a:latin typeface="+mn-lt"/>
                <a:ea typeface="Apple LiGothic" pitchFamily="2" charset="-120"/>
              </a:rPr>
              <a:t>	Leverage: $50k – $100k Down</a:t>
            </a:r>
          </a:p>
          <a:p>
            <a:pPr eaLnBrk="1" hangingPunct="1">
              <a:buFont typeface="Arial" charset="0"/>
              <a:buChar char="•"/>
            </a:pPr>
            <a:endParaRPr lang="en-US" sz="1700" b="0" dirty="0">
              <a:latin typeface="+mn-lt"/>
              <a:ea typeface="Apple LiGothic" pitchFamily="2" charset="-12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700" b="0" dirty="0">
                <a:latin typeface="+mn-lt"/>
                <a:ea typeface="Apple LiGothic" pitchFamily="2" charset="-120"/>
              </a:rPr>
              <a:t>	Mortgage Everything</a:t>
            </a:r>
          </a:p>
          <a:p>
            <a:pPr eaLnBrk="1" hangingPunct="1">
              <a:buFont typeface="Arial" charset="0"/>
              <a:buChar char="•"/>
            </a:pPr>
            <a:endParaRPr lang="en-US" sz="1700" b="0" dirty="0">
              <a:latin typeface="+mn-lt"/>
              <a:ea typeface="Apple LiGothic" pitchFamily="2" charset="-12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700" b="0" dirty="0">
                <a:latin typeface="+mn-lt"/>
                <a:ea typeface="Apple LiGothic" pitchFamily="2" charset="-120"/>
              </a:rPr>
              <a:t>	Mom &amp; Pop: Make a Living $30k – $100k</a:t>
            </a:r>
          </a:p>
          <a:p>
            <a:pPr eaLnBrk="1" hangingPunct="1">
              <a:buFont typeface="Arial" charset="0"/>
              <a:buChar char="•"/>
            </a:pPr>
            <a:endParaRPr lang="en-US" sz="1700" b="0" dirty="0">
              <a:latin typeface="+mn-lt"/>
              <a:ea typeface="Apple LiGothic" pitchFamily="2" charset="-12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sz="1700" b="0" dirty="0">
                <a:latin typeface="+mn-lt"/>
                <a:ea typeface="Apple LiGothic" pitchFamily="2" charset="-120"/>
              </a:rPr>
              <a:t>	$100k in Start-Up Cost</a:t>
            </a:r>
          </a:p>
        </p:txBody>
      </p:sp>
    </p:spTree>
    <p:extLst>
      <p:ext uri="{BB962C8B-B14F-4D97-AF65-F5344CB8AC3E}">
        <p14:creationId xmlns:p14="http://schemas.microsoft.com/office/powerpoint/2010/main" val="2933778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10243" grpId="0" autoUpdateAnimBg="0"/>
      <p:bldP spid="7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WordArt 2"/>
          <p:cNvSpPr>
            <a:spLocks noChangeArrowheads="1" noChangeShapeType="1" noTextEdit="1"/>
          </p:cNvSpPr>
          <p:nvPr/>
        </p:nvSpPr>
        <p:spPr bwMode="auto">
          <a:xfrm>
            <a:off x="3429000" y="685800"/>
            <a:ext cx="2590800" cy="428625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FF00"/>
                </a:solidFill>
                <a:latin typeface="Arial Black"/>
                <a:ea typeface="Arial Black"/>
                <a:cs typeface="Arial Black"/>
              </a:rPr>
              <a:t>$</a:t>
            </a:r>
          </a:p>
        </p:txBody>
      </p:sp>
      <p:sp>
        <p:nvSpPr>
          <p:cNvPr id="321126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42900"/>
            <a:ext cx="8382000" cy="342900"/>
          </a:xfrm>
          <a:ln>
            <a:miter lim="800000"/>
            <a:headEnd/>
            <a:tailEnd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</p:spPr>
        <p:txBody>
          <a:bodyPr wrap="square" lIns="91438" tIns="45719" rIns="91438" bIns="45719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zh-TW" altLang="en-US" b="0" u="sng" dirty="0" smtClean="0">
                <a:latin typeface="+mn-lt"/>
                <a:ea typeface="Apple LiGothic" pitchFamily="2" charset="-120"/>
                <a:cs typeface="ＭＳ Ｐゴシック" charset="0"/>
              </a:rPr>
              <a:t>傳統產業</a:t>
            </a:r>
            <a:r>
              <a:rPr lang="en-US" b="0" u="sng" dirty="0" smtClean="0">
                <a:latin typeface="+mn-lt"/>
                <a:ea typeface="Apple LiGothic" pitchFamily="2" charset="-120"/>
                <a:cs typeface="ＭＳ Ｐゴシック" charset="0"/>
              </a:rPr>
              <a:t/>
            </a:r>
            <a:br>
              <a:rPr lang="en-US" b="0" u="sng" dirty="0" smtClean="0">
                <a:latin typeface="+mn-lt"/>
                <a:ea typeface="Apple LiGothic" pitchFamily="2" charset="-120"/>
                <a:cs typeface="ＭＳ Ｐゴシック" charset="0"/>
              </a:rPr>
            </a:br>
            <a:r>
              <a:rPr lang="en-US" b="0" u="sng" dirty="0" smtClean="0">
                <a:latin typeface="+mn-lt"/>
                <a:ea typeface="Apple LiGothic" pitchFamily="2" charset="-120"/>
                <a:cs typeface="ＭＳ Ｐゴシック" charset="0"/>
              </a:rPr>
              <a:t>TRADITIONAL  </a:t>
            </a:r>
            <a:r>
              <a:rPr lang="en-US" b="0" u="sng" dirty="0">
                <a:latin typeface="+mn-lt"/>
                <a:ea typeface="Apple LiGothic" pitchFamily="2" charset="-120"/>
                <a:cs typeface="ＭＳ Ｐゴシック" charset="0"/>
              </a:rPr>
              <a:t>BUSINESS</a:t>
            </a:r>
          </a:p>
        </p:txBody>
      </p:sp>
      <p:sp>
        <p:nvSpPr>
          <p:cNvPr id="43011" name="WordArt 4"/>
          <p:cNvSpPr>
            <a:spLocks noChangeArrowheads="1" noChangeShapeType="1" noTextEdit="1"/>
          </p:cNvSpPr>
          <p:nvPr/>
        </p:nvSpPr>
        <p:spPr bwMode="auto">
          <a:xfrm rot="-269071">
            <a:off x="113023" y="1210629"/>
            <a:ext cx="4279484" cy="3220049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zh-TW" alt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a typeface="Apple LiGothic" pitchFamily="2" charset="-120"/>
                <a:cs typeface="Arial Black"/>
              </a:rPr>
              <a:t>自由</a:t>
            </a:r>
            <a:endParaRPr lang="en-US" sz="32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ea typeface="Apple LiGothic" pitchFamily="2" charset="-120"/>
              <a:cs typeface="Arial Black"/>
            </a:endParaRPr>
          </a:p>
          <a:p>
            <a:pPr algn="ctr"/>
            <a:r>
              <a:rPr lang="en-US" sz="32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ea typeface="Apple LiGothic" pitchFamily="2" charset="-120"/>
                <a:cs typeface="Arial Black"/>
              </a:rPr>
              <a:t>Freedom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0" y="0"/>
            <a:ext cx="9144000" cy="514350"/>
            <a:chOff x="0" y="0"/>
            <a:chExt cx="3168" cy="432"/>
          </a:xfrm>
        </p:grpSpPr>
        <p:sp>
          <p:nvSpPr>
            <p:cNvPr id="3211270" name="Rectangle 6"/>
            <p:cNvSpPr>
              <a:spLocks noChangeArrowheads="1"/>
            </p:cNvSpPr>
            <p:nvPr/>
          </p:nvSpPr>
          <p:spPr bwMode="auto">
            <a:xfrm>
              <a:off x="0" y="0"/>
              <a:ext cx="3168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98" name="WordArt 7"/>
            <p:cNvSpPr>
              <a:spLocks noChangeArrowheads="1" noChangeShapeType="1" noTextEdit="1"/>
            </p:cNvSpPr>
            <p:nvPr/>
          </p:nvSpPr>
          <p:spPr bwMode="auto">
            <a:xfrm>
              <a:off x="144" y="72"/>
              <a:ext cx="288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Time - 60hrs - Expensive Job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0" y="514352"/>
            <a:ext cx="9144000" cy="371475"/>
            <a:chOff x="0" y="432"/>
            <a:chExt cx="5760" cy="312"/>
          </a:xfrm>
        </p:grpSpPr>
        <p:sp>
          <p:nvSpPr>
            <p:cNvPr id="3211273" name="Rectangle 9"/>
            <p:cNvSpPr>
              <a:spLocks noChangeArrowheads="1"/>
            </p:cNvSpPr>
            <p:nvPr/>
          </p:nvSpPr>
          <p:spPr bwMode="auto">
            <a:xfrm>
              <a:off x="0" y="432"/>
              <a:ext cx="5760" cy="28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96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144" y="480"/>
              <a:ext cx="5376" cy="2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Expansion = More Investment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0" y="857250"/>
            <a:ext cx="6629400" cy="457200"/>
            <a:chOff x="0" y="720"/>
            <a:chExt cx="4176" cy="384"/>
          </a:xfrm>
        </p:grpSpPr>
        <p:sp>
          <p:nvSpPr>
            <p:cNvPr id="3211276" name="Rectangle 12"/>
            <p:cNvSpPr>
              <a:spLocks noChangeArrowheads="1"/>
            </p:cNvSpPr>
            <p:nvPr/>
          </p:nvSpPr>
          <p:spPr bwMode="auto">
            <a:xfrm>
              <a:off x="0" y="720"/>
              <a:ext cx="4176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94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96" y="768"/>
              <a:ext cx="399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Pilferage, Theft, Slippage</a:t>
              </a:r>
            </a:p>
          </p:txBody>
        </p:sp>
      </p:grpSp>
      <p:grpSp>
        <p:nvGrpSpPr>
          <p:cNvPr id="5" name="Group 14"/>
          <p:cNvGrpSpPr>
            <a:grpSpLocks/>
          </p:cNvGrpSpPr>
          <p:nvPr/>
        </p:nvGrpSpPr>
        <p:grpSpPr bwMode="auto">
          <a:xfrm>
            <a:off x="6629400" y="857252"/>
            <a:ext cx="2514600" cy="485775"/>
            <a:chOff x="4176" y="720"/>
            <a:chExt cx="1584" cy="408"/>
          </a:xfrm>
        </p:grpSpPr>
        <p:sp>
          <p:nvSpPr>
            <p:cNvPr id="3211279" name="Rectangle 15"/>
            <p:cNvSpPr>
              <a:spLocks noChangeArrowheads="1"/>
            </p:cNvSpPr>
            <p:nvPr/>
          </p:nvSpPr>
          <p:spPr bwMode="auto">
            <a:xfrm>
              <a:off x="4176" y="720"/>
              <a:ext cx="1584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92" name="WordArt 16"/>
            <p:cNvSpPr>
              <a:spLocks noChangeArrowheads="1" noChangeShapeType="1" noTextEdit="1"/>
            </p:cNvSpPr>
            <p:nvPr/>
          </p:nvSpPr>
          <p:spPr bwMode="auto">
            <a:xfrm>
              <a:off x="4272" y="816"/>
              <a:ext cx="1308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Security</a:t>
              </a:r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0" y="1257300"/>
            <a:ext cx="9144000" cy="400050"/>
            <a:chOff x="0" y="1056"/>
            <a:chExt cx="5760" cy="336"/>
          </a:xfrm>
        </p:grpSpPr>
        <p:sp>
          <p:nvSpPr>
            <p:cNvPr id="3211282" name="Rectangle 18"/>
            <p:cNvSpPr>
              <a:spLocks noChangeArrowheads="1"/>
            </p:cNvSpPr>
            <p:nvPr/>
          </p:nvSpPr>
          <p:spPr bwMode="auto">
            <a:xfrm>
              <a:off x="0" y="1056"/>
              <a:ext cx="5760" cy="336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90" name="WordArt 19"/>
            <p:cNvSpPr>
              <a:spLocks noChangeArrowheads="1" noChangeShapeType="1" noTextEdit="1"/>
            </p:cNvSpPr>
            <p:nvPr/>
          </p:nvSpPr>
          <p:spPr bwMode="auto">
            <a:xfrm>
              <a:off x="144" y="1104"/>
              <a:ext cx="5334" cy="24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Local, State, Federal Regulations</a:t>
              </a:r>
            </a:p>
          </p:txBody>
        </p:sp>
      </p:grp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0" y="1600200"/>
            <a:ext cx="3048000" cy="457200"/>
            <a:chOff x="0" y="1344"/>
            <a:chExt cx="1920" cy="384"/>
          </a:xfrm>
        </p:grpSpPr>
        <p:sp>
          <p:nvSpPr>
            <p:cNvPr id="3211285" name="Rectangle 21"/>
            <p:cNvSpPr>
              <a:spLocks noChangeArrowheads="1"/>
            </p:cNvSpPr>
            <p:nvPr/>
          </p:nvSpPr>
          <p:spPr bwMode="auto">
            <a:xfrm>
              <a:off x="0" y="1344"/>
              <a:ext cx="1920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88" name="WordArt 22"/>
            <p:cNvSpPr>
              <a:spLocks noChangeArrowheads="1" noChangeShapeType="1" noTextEdit="1"/>
            </p:cNvSpPr>
            <p:nvPr/>
          </p:nvSpPr>
          <p:spPr bwMode="auto">
            <a:xfrm>
              <a:off x="96" y="1427"/>
              <a:ext cx="1764" cy="2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Accountants</a:t>
              </a: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3048000" y="1543050"/>
            <a:ext cx="2819400" cy="514350"/>
            <a:chOff x="1920" y="1344"/>
            <a:chExt cx="1776" cy="432"/>
          </a:xfrm>
        </p:grpSpPr>
        <p:sp>
          <p:nvSpPr>
            <p:cNvPr id="3211288" name="Rectangle 24"/>
            <p:cNvSpPr>
              <a:spLocks noChangeArrowheads="1"/>
            </p:cNvSpPr>
            <p:nvPr/>
          </p:nvSpPr>
          <p:spPr bwMode="auto">
            <a:xfrm>
              <a:off x="1920" y="1344"/>
              <a:ext cx="1776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86" name="WordArt 25"/>
            <p:cNvSpPr>
              <a:spLocks noChangeArrowheads="1" noChangeShapeType="1" noTextEdit="1"/>
            </p:cNvSpPr>
            <p:nvPr/>
          </p:nvSpPr>
          <p:spPr bwMode="auto">
            <a:xfrm>
              <a:off x="2064" y="1464"/>
              <a:ext cx="1596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Paperwork</a:t>
              </a:r>
            </a:p>
          </p:txBody>
        </p:sp>
      </p:grpSp>
      <p:grpSp>
        <p:nvGrpSpPr>
          <p:cNvPr id="9" name="Group 26"/>
          <p:cNvGrpSpPr>
            <a:grpSpLocks/>
          </p:cNvGrpSpPr>
          <p:nvPr/>
        </p:nvGrpSpPr>
        <p:grpSpPr bwMode="auto">
          <a:xfrm>
            <a:off x="5867400" y="1600200"/>
            <a:ext cx="3276600" cy="457200"/>
            <a:chOff x="3696" y="1344"/>
            <a:chExt cx="2064" cy="384"/>
          </a:xfrm>
        </p:grpSpPr>
        <p:sp>
          <p:nvSpPr>
            <p:cNvPr id="3211291" name="Rectangle 27"/>
            <p:cNvSpPr>
              <a:spLocks noChangeArrowheads="1"/>
            </p:cNvSpPr>
            <p:nvPr/>
          </p:nvSpPr>
          <p:spPr bwMode="auto">
            <a:xfrm>
              <a:off x="3696" y="1344"/>
              <a:ext cx="2064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84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3840" y="1440"/>
              <a:ext cx="1728" cy="2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Secretaries</a:t>
              </a:r>
            </a:p>
          </p:txBody>
        </p:sp>
      </p:grpSp>
      <p:grpSp>
        <p:nvGrpSpPr>
          <p:cNvPr id="10" name="Group 29"/>
          <p:cNvGrpSpPr>
            <a:grpSpLocks/>
          </p:cNvGrpSpPr>
          <p:nvPr/>
        </p:nvGrpSpPr>
        <p:grpSpPr bwMode="auto">
          <a:xfrm>
            <a:off x="0" y="2057400"/>
            <a:ext cx="2590800" cy="457200"/>
            <a:chOff x="0" y="1728"/>
            <a:chExt cx="1632" cy="432"/>
          </a:xfrm>
        </p:grpSpPr>
        <p:sp>
          <p:nvSpPr>
            <p:cNvPr id="3211294" name="Rectangle 30"/>
            <p:cNvSpPr>
              <a:spLocks noChangeArrowheads="1"/>
            </p:cNvSpPr>
            <p:nvPr/>
          </p:nvSpPr>
          <p:spPr bwMode="auto">
            <a:xfrm>
              <a:off x="0" y="1728"/>
              <a:ext cx="1632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82" name="WordArt 31"/>
            <p:cNvSpPr>
              <a:spLocks noChangeArrowheads="1" noChangeShapeType="1" noTextEdit="1"/>
            </p:cNvSpPr>
            <p:nvPr/>
          </p:nvSpPr>
          <p:spPr bwMode="auto">
            <a:xfrm>
              <a:off x="96" y="1800"/>
              <a:ext cx="1440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Computers</a:t>
              </a:r>
            </a:p>
          </p:txBody>
        </p:sp>
      </p:grpSp>
      <p:grpSp>
        <p:nvGrpSpPr>
          <p:cNvPr id="11" name="Group 32"/>
          <p:cNvGrpSpPr>
            <a:grpSpLocks/>
          </p:cNvGrpSpPr>
          <p:nvPr/>
        </p:nvGrpSpPr>
        <p:grpSpPr bwMode="auto">
          <a:xfrm>
            <a:off x="2590800" y="2057400"/>
            <a:ext cx="2438400" cy="457200"/>
            <a:chOff x="1632" y="1728"/>
            <a:chExt cx="1536" cy="384"/>
          </a:xfrm>
        </p:grpSpPr>
        <p:sp>
          <p:nvSpPr>
            <p:cNvPr id="3211297" name="Rectangle 33"/>
            <p:cNvSpPr>
              <a:spLocks noChangeArrowheads="1"/>
            </p:cNvSpPr>
            <p:nvPr/>
          </p:nvSpPr>
          <p:spPr bwMode="auto">
            <a:xfrm>
              <a:off x="1632" y="1728"/>
              <a:ext cx="1536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80" name="WordArt 34"/>
            <p:cNvSpPr>
              <a:spLocks noChangeArrowheads="1" noChangeShapeType="1" noTextEdit="1"/>
            </p:cNvSpPr>
            <p:nvPr/>
          </p:nvSpPr>
          <p:spPr bwMode="auto">
            <a:xfrm>
              <a:off x="1728" y="1824"/>
              <a:ext cx="1404" cy="2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Upgrades</a:t>
              </a:r>
            </a:p>
          </p:txBody>
        </p:sp>
      </p:grpSp>
      <p:grpSp>
        <p:nvGrpSpPr>
          <p:cNvPr id="12" name="Group 35"/>
          <p:cNvGrpSpPr>
            <a:grpSpLocks/>
          </p:cNvGrpSpPr>
          <p:nvPr/>
        </p:nvGrpSpPr>
        <p:grpSpPr bwMode="auto">
          <a:xfrm>
            <a:off x="5029200" y="2057400"/>
            <a:ext cx="2209800" cy="457200"/>
            <a:chOff x="3168" y="1728"/>
            <a:chExt cx="1392" cy="384"/>
          </a:xfrm>
        </p:grpSpPr>
        <p:sp>
          <p:nvSpPr>
            <p:cNvPr id="3211300" name="Rectangle 36"/>
            <p:cNvSpPr>
              <a:spLocks noChangeArrowheads="1"/>
            </p:cNvSpPr>
            <p:nvPr/>
          </p:nvSpPr>
          <p:spPr bwMode="auto">
            <a:xfrm>
              <a:off x="3168" y="1728"/>
              <a:ext cx="1392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78" name="WordArt 37"/>
            <p:cNvSpPr>
              <a:spLocks noChangeArrowheads="1" noChangeShapeType="1" noTextEdit="1"/>
            </p:cNvSpPr>
            <p:nvPr/>
          </p:nvSpPr>
          <p:spPr bwMode="auto">
            <a:xfrm>
              <a:off x="3312" y="1800"/>
              <a:ext cx="1194" cy="26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Network</a:t>
              </a:r>
            </a:p>
          </p:txBody>
        </p:sp>
      </p:grpSp>
      <p:grpSp>
        <p:nvGrpSpPr>
          <p:cNvPr id="13" name="Group 38"/>
          <p:cNvGrpSpPr>
            <a:grpSpLocks/>
          </p:cNvGrpSpPr>
          <p:nvPr/>
        </p:nvGrpSpPr>
        <p:grpSpPr bwMode="auto">
          <a:xfrm>
            <a:off x="7239000" y="2057400"/>
            <a:ext cx="1905000" cy="457200"/>
            <a:chOff x="4560" y="1728"/>
            <a:chExt cx="1200" cy="384"/>
          </a:xfrm>
        </p:grpSpPr>
        <p:sp>
          <p:nvSpPr>
            <p:cNvPr id="3211303" name="Rectangle 39"/>
            <p:cNvSpPr>
              <a:spLocks noChangeArrowheads="1"/>
            </p:cNvSpPr>
            <p:nvPr/>
          </p:nvSpPr>
          <p:spPr bwMode="auto">
            <a:xfrm>
              <a:off x="4560" y="1728"/>
              <a:ext cx="1200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76" name="WordArt 40"/>
            <p:cNvSpPr>
              <a:spLocks noChangeArrowheads="1" noChangeShapeType="1" noTextEdit="1"/>
            </p:cNvSpPr>
            <p:nvPr/>
          </p:nvSpPr>
          <p:spPr bwMode="auto">
            <a:xfrm>
              <a:off x="4608" y="1811"/>
              <a:ext cx="1104" cy="2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Obsolete</a:t>
              </a:r>
            </a:p>
          </p:txBody>
        </p:sp>
      </p:grpSp>
      <p:grpSp>
        <p:nvGrpSpPr>
          <p:cNvPr id="14" name="Group 41"/>
          <p:cNvGrpSpPr>
            <a:grpSpLocks/>
          </p:cNvGrpSpPr>
          <p:nvPr/>
        </p:nvGrpSpPr>
        <p:grpSpPr bwMode="auto">
          <a:xfrm>
            <a:off x="0" y="2532459"/>
            <a:ext cx="2743200" cy="514350"/>
            <a:chOff x="0" y="2112"/>
            <a:chExt cx="1728" cy="432"/>
          </a:xfrm>
        </p:grpSpPr>
        <p:sp>
          <p:nvSpPr>
            <p:cNvPr id="3211306" name="Rectangle 42"/>
            <p:cNvSpPr>
              <a:spLocks noChangeArrowheads="1"/>
            </p:cNvSpPr>
            <p:nvPr/>
          </p:nvSpPr>
          <p:spPr bwMode="auto">
            <a:xfrm>
              <a:off x="0" y="2112"/>
              <a:ext cx="1728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74" name="WordArt 43"/>
            <p:cNvSpPr>
              <a:spLocks noChangeArrowheads="1" noChangeShapeType="1" noTextEdit="1"/>
            </p:cNvSpPr>
            <p:nvPr/>
          </p:nvSpPr>
          <p:spPr bwMode="auto">
            <a:xfrm>
              <a:off x="144" y="2160"/>
              <a:ext cx="1344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Supplies</a:t>
              </a:r>
            </a:p>
          </p:txBody>
        </p:sp>
      </p:grpSp>
      <p:grpSp>
        <p:nvGrpSpPr>
          <p:cNvPr id="15" name="Group 44"/>
          <p:cNvGrpSpPr>
            <a:grpSpLocks/>
          </p:cNvGrpSpPr>
          <p:nvPr/>
        </p:nvGrpSpPr>
        <p:grpSpPr bwMode="auto">
          <a:xfrm>
            <a:off x="2743200" y="2514600"/>
            <a:ext cx="2286000" cy="571500"/>
            <a:chOff x="1728" y="2112"/>
            <a:chExt cx="1440" cy="480"/>
          </a:xfrm>
        </p:grpSpPr>
        <p:sp>
          <p:nvSpPr>
            <p:cNvPr id="3211309" name="Rectangle 45"/>
            <p:cNvSpPr>
              <a:spLocks noChangeArrowheads="1"/>
            </p:cNvSpPr>
            <p:nvPr/>
          </p:nvSpPr>
          <p:spPr bwMode="auto">
            <a:xfrm>
              <a:off x="1728" y="2112"/>
              <a:ext cx="1440" cy="480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72" name="WordArt 46"/>
            <p:cNvSpPr>
              <a:spLocks noChangeArrowheads="1" noChangeShapeType="1" noTextEdit="1"/>
            </p:cNvSpPr>
            <p:nvPr/>
          </p:nvSpPr>
          <p:spPr bwMode="auto">
            <a:xfrm>
              <a:off x="1872" y="2208"/>
              <a:ext cx="1085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2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Advertising</a:t>
              </a:r>
            </a:p>
          </p:txBody>
        </p:sp>
      </p:grpSp>
      <p:grpSp>
        <p:nvGrpSpPr>
          <p:cNvPr id="16" name="Group 47"/>
          <p:cNvGrpSpPr>
            <a:grpSpLocks/>
          </p:cNvGrpSpPr>
          <p:nvPr/>
        </p:nvGrpSpPr>
        <p:grpSpPr bwMode="auto">
          <a:xfrm>
            <a:off x="5029200" y="2514600"/>
            <a:ext cx="1371600" cy="571500"/>
            <a:chOff x="3168" y="2112"/>
            <a:chExt cx="864" cy="480"/>
          </a:xfrm>
        </p:grpSpPr>
        <p:sp>
          <p:nvSpPr>
            <p:cNvPr id="3211312" name="Rectangle 48"/>
            <p:cNvSpPr>
              <a:spLocks noChangeArrowheads="1"/>
            </p:cNvSpPr>
            <p:nvPr/>
          </p:nvSpPr>
          <p:spPr bwMode="auto">
            <a:xfrm>
              <a:off x="3168" y="2112"/>
              <a:ext cx="864" cy="480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70" name="WordArt 49"/>
            <p:cNvSpPr>
              <a:spLocks noChangeArrowheads="1" noChangeShapeType="1" noTextEdit="1"/>
            </p:cNvSpPr>
            <p:nvPr/>
          </p:nvSpPr>
          <p:spPr bwMode="auto">
            <a:xfrm>
              <a:off x="3312" y="2208"/>
              <a:ext cx="510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FICA</a:t>
              </a:r>
            </a:p>
          </p:txBody>
        </p:sp>
      </p:grpSp>
      <p:grpSp>
        <p:nvGrpSpPr>
          <p:cNvPr id="17" name="Group 50"/>
          <p:cNvGrpSpPr>
            <a:grpSpLocks/>
          </p:cNvGrpSpPr>
          <p:nvPr/>
        </p:nvGrpSpPr>
        <p:grpSpPr bwMode="auto">
          <a:xfrm>
            <a:off x="6400800" y="2514600"/>
            <a:ext cx="2743200" cy="571500"/>
            <a:chOff x="4032" y="2112"/>
            <a:chExt cx="1728" cy="480"/>
          </a:xfrm>
        </p:grpSpPr>
        <p:sp>
          <p:nvSpPr>
            <p:cNvPr id="3211315" name="Rectangle 51"/>
            <p:cNvSpPr>
              <a:spLocks noChangeArrowheads="1"/>
            </p:cNvSpPr>
            <p:nvPr/>
          </p:nvSpPr>
          <p:spPr bwMode="auto">
            <a:xfrm>
              <a:off x="4032" y="2112"/>
              <a:ext cx="1728" cy="480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68" name="WordArt 52"/>
            <p:cNvSpPr>
              <a:spLocks noChangeArrowheads="1" noChangeShapeType="1" noTextEdit="1"/>
            </p:cNvSpPr>
            <p:nvPr/>
          </p:nvSpPr>
          <p:spPr bwMode="auto">
            <a:xfrm>
              <a:off x="4176" y="2208"/>
              <a:ext cx="1456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Unemployment</a:t>
              </a:r>
            </a:p>
          </p:txBody>
        </p:sp>
      </p:grpSp>
      <p:grpSp>
        <p:nvGrpSpPr>
          <p:cNvPr id="18" name="Group 53"/>
          <p:cNvGrpSpPr>
            <a:grpSpLocks/>
          </p:cNvGrpSpPr>
          <p:nvPr/>
        </p:nvGrpSpPr>
        <p:grpSpPr bwMode="auto">
          <a:xfrm>
            <a:off x="0" y="4629150"/>
            <a:ext cx="5486400" cy="514350"/>
            <a:chOff x="0" y="3888"/>
            <a:chExt cx="3456" cy="432"/>
          </a:xfrm>
        </p:grpSpPr>
        <p:sp>
          <p:nvSpPr>
            <p:cNvPr id="3211318" name="Rectangle 54"/>
            <p:cNvSpPr>
              <a:spLocks noChangeArrowheads="1"/>
            </p:cNvSpPr>
            <p:nvPr/>
          </p:nvSpPr>
          <p:spPr bwMode="auto">
            <a:xfrm>
              <a:off x="0" y="3888"/>
              <a:ext cx="3456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571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66" name="WordArt 55"/>
            <p:cNvSpPr>
              <a:spLocks noChangeArrowheads="1" noChangeShapeType="1" noTextEdit="1"/>
            </p:cNvSpPr>
            <p:nvPr/>
          </p:nvSpPr>
          <p:spPr bwMode="auto">
            <a:xfrm>
              <a:off x="144" y="3936"/>
              <a:ext cx="3120" cy="38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Investment 100k - 500k,</a:t>
              </a:r>
            </a:p>
          </p:txBody>
        </p:sp>
      </p:grpSp>
      <p:grpSp>
        <p:nvGrpSpPr>
          <p:cNvPr id="19" name="Group 56"/>
          <p:cNvGrpSpPr>
            <a:grpSpLocks/>
          </p:cNvGrpSpPr>
          <p:nvPr/>
        </p:nvGrpSpPr>
        <p:grpSpPr bwMode="auto">
          <a:xfrm>
            <a:off x="5486400" y="4629150"/>
            <a:ext cx="3657600" cy="514350"/>
            <a:chOff x="3456" y="3888"/>
            <a:chExt cx="2304" cy="432"/>
          </a:xfrm>
        </p:grpSpPr>
        <p:sp>
          <p:nvSpPr>
            <p:cNvPr id="3211321" name="Rectangle 57"/>
            <p:cNvSpPr>
              <a:spLocks noChangeArrowheads="1"/>
            </p:cNvSpPr>
            <p:nvPr/>
          </p:nvSpPr>
          <p:spPr bwMode="auto">
            <a:xfrm>
              <a:off x="3456" y="3888"/>
              <a:ext cx="2304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64" name="WordArt 58"/>
            <p:cNvSpPr>
              <a:spLocks noChangeArrowheads="1" noChangeShapeType="1" noTextEdit="1"/>
            </p:cNvSpPr>
            <p:nvPr/>
          </p:nvSpPr>
          <p:spPr bwMode="auto">
            <a:xfrm>
              <a:off x="3504" y="3960"/>
              <a:ext cx="2064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Equipment</a:t>
              </a:r>
            </a:p>
          </p:txBody>
        </p:sp>
      </p:grpSp>
      <p:grpSp>
        <p:nvGrpSpPr>
          <p:cNvPr id="20" name="Group 59"/>
          <p:cNvGrpSpPr>
            <a:grpSpLocks/>
          </p:cNvGrpSpPr>
          <p:nvPr/>
        </p:nvGrpSpPr>
        <p:grpSpPr bwMode="auto">
          <a:xfrm>
            <a:off x="0" y="4057650"/>
            <a:ext cx="3276600" cy="628650"/>
            <a:chOff x="0" y="3360"/>
            <a:chExt cx="2064" cy="576"/>
          </a:xfrm>
        </p:grpSpPr>
        <p:sp>
          <p:nvSpPr>
            <p:cNvPr id="3211324" name="Rectangle 60"/>
            <p:cNvSpPr>
              <a:spLocks noChangeArrowheads="1"/>
            </p:cNvSpPr>
            <p:nvPr/>
          </p:nvSpPr>
          <p:spPr bwMode="auto">
            <a:xfrm>
              <a:off x="0" y="3360"/>
              <a:ext cx="2064" cy="528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62" name="WordArt 61"/>
            <p:cNvSpPr>
              <a:spLocks noChangeArrowheads="1" noChangeShapeType="1" noTextEdit="1"/>
            </p:cNvSpPr>
            <p:nvPr/>
          </p:nvSpPr>
          <p:spPr bwMode="auto">
            <a:xfrm>
              <a:off x="144" y="3408"/>
              <a:ext cx="1872" cy="52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Building, Store</a:t>
              </a:r>
            </a:p>
          </p:txBody>
        </p:sp>
      </p:grpSp>
      <p:grpSp>
        <p:nvGrpSpPr>
          <p:cNvPr id="21" name="Group 62"/>
          <p:cNvGrpSpPr>
            <a:grpSpLocks/>
          </p:cNvGrpSpPr>
          <p:nvPr/>
        </p:nvGrpSpPr>
        <p:grpSpPr bwMode="auto">
          <a:xfrm>
            <a:off x="3276600" y="4057650"/>
            <a:ext cx="3505200" cy="571500"/>
            <a:chOff x="2064" y="3408"/>
            <a:chExt cx="2208" cy="480"/>
          </a:xfrm>
        </p:grpSpPr>
        <p:sp>
          <p:nvSpPr>
            <p:cNvPr id="3211327" name="Rectangle 63"/>
            <p:cNvSpPr>
              <a:spLocks noChangeArrowheads="1"/>
            </p:cNvSpPr>
            <p:nvPr/>
          </p:nvSpPr>
          <p:spPr bwMode="auto">
            <a:xfrm>
              <a:off x="2064" y="3408"/>
              <a:ext cx="2208" cy="480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60" name="WordArt 64"/>
            <p:cNvSpPr>
              <a:spLocks noChangeArrowheads="1" noChangeShapeType="1" noTextEdit="1"/>
            </p:cNvSpPr>
            <p:nvPr/>
          </p:nvSpPr>
          <p:spPr bwMode="auto">
            <a:xfrm>
              <a:off x="2256" y="3456"/>
              <a:ext cx="1986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Office Lease,</a:t>
              </a:r>
            </a:p>
          </p:txBody>
        </p:sp>
      </p:grpSp>
      <p:grpSp>
        <p:nvGrpSpPr>
          <p:cNvPr id="22" name="Group 65"/>
          <p:cNvGrpSpPr>
            <a:grpSpLocks/>
          </p:cNvGrpSpPr>
          <p:nvPr/>
        </p:nvGrpSpPr>
        <p:grpSpPr bwMode="auto">
          <a:xfrm>
            <a:off x="6781800" y="4057650"/>
            <a:ext cx="2362200" cy="571500"/>
            <a:chOff x="4272" y="3408"/>
            <a:chExt cx="1488" cy="480"/>
          </a:xfrm>
        </p:grpSpPr>
        <p:sp>
          <p:nvSpPr>
            <p:cNvPr id="3211330" name="Rectangle 66"/>
            <p:cNvSpPr>
              <a:spLocks noChangeArrowheads="1"/>
            </p:cNvSpPr>
            <p:nvPr/>
          </p:nvSpPr>
          <p:spPr bwMode="auto">
            <a:xfrm>
              <a:off x="4272" y="3408"/>
              <a:ext cx="1488" cy="480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58" name="WordArt 67"/>
            <p:cNvSpPr>
              <a:spLocks noChangeArrowheads="1" noChangeShapeType="1" noTextEdit="1"/>
            </p:cNvSpPr>
            <p:nvPr/>
          </p:nvSpPr>
          <p:spPr bwMode="auto">
            <a:xfrm>
              <a:off x="4416" y="3504"/>
              <a:ext cx="1194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Utilities</a:t>
              </a:r>
            </a:p>
          </p:txBody>
        </p:sp>
      </p:grpSp>
      <p:grpSp>
        <p:nvGrpSpPr>
          <p:cNvPr id="23" name="Group 68"/>
          <p:cNvGrpSpPr>
            <a:grpSpLocks/>
          </p:cNvGrpSpPr>
          <p:nvPr/>
        </p:nvGrpSpPr>
        <p:grpSpPr bwMode="auto">
          <a:xfrm>
            <a:off x="0" y="3543300"/>
            <a:ext cx="3200400" cy="514350"/>
            <a:chOff x="0" y="2976"/>
            <a:chExt cx="2016" cy="432"/>
          </a:xfrm>
        </p:grpSpPr>
        <p:sp>
          <p:nvSpPr>
            <p:cNvPr id="3211333" name="Rectangle 69"/>
            <p:cNvSpPr>
              <a:spLocks noChangeArrowheads="1"/>
            </p:cNvSpPr>
            <p:nvPr/>
          </p:nvSpPr>
          <p:spPr bwMode="auto">
            <a:xfrm>
              <a:off x="0" y="2976"/>
              <a:ext cx="2016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56" name="WordArt 70"/>
            <p:cNvSpPr>
              <a:spLocks noChangeArrowheads="1" noChangeShapeType="1" noTextEdit="1"/>
            </p:cNvSpPr>
            <p:nvPr/>
          </p:nvSpPr>
          <p:spPr bwMode="auto">
            <a:xfrm>
              <a:off x="144" y="3048"/>
              <a:ext cx="1710" cy="36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Employees</a:t>
              </a:r>
            </a:p>
          </p:txBody>
        </p:sp>
      </p:grpSp>
      <p:grpSp>
        <p:nvGrpSpPr>
          <p:cNvPr id="24" name="Group 71"/>
          <p:cNvGrpSpPr>
            <a:grpSpLocks/>
          </p:cNvGrpSpPr>
          <p:nvPr/>
        </p:nvGrpSpPr>
        <p:grpSpPr bwMode="auto">
          <a:xfrm>
            <a:off x="3200400" y="3543300"/>
            <a:ext cx="2819400" cy="514350"/>
            <a:chOff x="2016" y="2976"/>
            <a:chExt cx="1776" cy="432"/>
          </a:xfrm>
        </p:grpSpPr>
        <p:sp>
          <p:nvSpPr>
            <p:cNvPr id="3211336" name="Rectangle 72"/>
            <p:cNvSpPr>
              <a:spLocks noChangeArrowheads="1"/>
            </p:cNvSpPr>
            <p:nvPr/>
          </p:nvSpPr>
          <p:spPr bwMode="auto">
            <a:xfrm>
              <a:off x="2016" y="2976"/>
              <a:ext cx="1776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54" name="WordArt 73"/>
            <p:cNvSpPr>
              <a:spLocks noChangeArrowheads="1" noChangeShapeType="1" noTextEdit="1"/>
            </p:cNvSpPr>
            <p:nvPr/>
          </p:nvSpPr>
          <p:spPr bwMode="auto">
            <a:xfrm>
              <a:off x="2112" y="3048"/>
              <a:ext cx="1518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Insurance</a:t>
              </a:r>
            </a:p>
          </p:txBody>
        </p:sp>
      </p:grpSp>
      <p:grpSp>
        <p:nvGrpSpPr>
          <p:cNvPr id="25" name="Group 74"/>
          <p:cNvGrpSpPr>
            <a:grpSpLocks/>
          </p:cNvGrpSpPr>
          <p:nvPr/>
        </p:nvGrpSpPr>
        <p:grpSpPr bwMode="auto">
          <a:xfrm>
            <a:off x="6019800" y="3543300"/>
            <a:ext cx="3124200" cy="514350"/>
            <a:chOff x="3792" y="2976"/>
            <a:chExt cx="1968" cy="432"/>
          </a:xfrm>
        </p:grpSpPr>
        <p:sp>
          <p:nvSpPr>
            <p:cNvPr id="3211339" name="Rectangle 75"/>
            <p:cNvSpPr>
              <a:spLocks noChangeArrowheads="1"/>
            </p:cNvSpPr>
            <p:nvPr/>
          </p:nvSpPr>
          <p:spPr bwMode="auto">
            <a:xfrm>
              <a:off x="3792" y="2976"/>
              <a:ext cx="1968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52" name="WordArt 76"/>
            <p:cNvSpPr>
              <a:spLocks noChangeArrowheads="1" noChangeShapeType="1" noTextEdit="1"/>
            </p:cNvSpPr>
            <p:nvPr/>
          </p:nvSpPr>
          <p:spPr bwMode="auto">
            <a:xfrm>
              <a:off x="4032" y="3072"/>
              <a:ext cx="1440" cy="253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36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License</a:t>
              </a:r>
            </a:p>
          </p:txBody>
        </p:sp>
      </p:grpSp>
      <p:grpSp>
        <p:nvGrpSpPr>
          <p:cNvPr id="26" name="Group 77"/>
          <p:cNvGrpSpPr>
            <a:grpSpLocks/>
          </p:cNvGrpSpPr>
          <p:nvPr/>
        </p:nvGrpSpPr>
        <p:grpSpPr bwMode="auto">
          <a:xfrm>
            <a:off x="0" y="3028950"/>
            <a:ext cx="2209800" cy="514350"/>
            <a:chOff x="0" y="2544"/>
            <a:chExt cx="1392" cy="432"/>
          </a:xfrm>
        </p:grpSpPr>
        <p:sp>
          <p:nvSpPr>
            <p:cNvPr id="3211342" name="Rectangle 78"/>
            <p:cNvSpPr>
              <a:spLocks noChangeArrowheads="1"/>
            </p:cNvSpPr>
            <p:nvPr/>
          </p:nvSpPr>
          <p:spPr bwMode="auto">
            <a:xfrm>
              <a:off x="0" y="2544"/>
              <a:ext cx="1392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50" name="WordArt 79"/>
            <p:cNvSpPr>
              <a:spLocks noChangeArrowheads="1" noChangeShapeType="1" noTextEdit="1"/>
            </p:cNvSpPr>
            <p:nvPr/>
          </p:nvSpPr>
          <p:spPr bwMode="auto">
            <a:xfrm>
              <a:off x="144" y="2592"/>
              <a:ext cx="1152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Inventory</a:t>
              </a:r>
            </a:p>
          </p:txBody>
        </p:sp>
      </p:grpSp>
      <p:grpSp>
        <p:nvGrpSpPr>
          <p:cNvPr id="27" name="Group 80"/>
          <p:cNvGrpSpPr>
            <a:grpSpLocks/>
          </p:cNvGrpSpPr>
          <p:nvPr/>
        </p:nvGrpSpPr>
        <p:grpSpPr bwMode="auto">
          <a:xfrm>
            <a:off x="2209800" y="3028950"/>
            <a:ext cx="1981200" cy="514350"/>
            <a:chOff x="1392" y="2544"/>
            <a:chExt cx="1248" cy="432"/>
          </a:xfrm>
        </p:grpSpPr>
        <p:sp>
          <p:nvSpPr>
            <p:cNvPr id="3211345" name="Rectangle 81"/>
            <p:cNvSpPr>
              <a:spLocks noChangeArrowheads="1"/>
            </p:cNvSpPr>
            <p:nvPr/>
          </p:nvSpPr>
          <p:spPr bwMode="auto">
            <a:xfrm>
              <a:off x="1392" y="2544"/>
              <a:ext cx="1248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48" name="WordArt 82"/>
            <p:cNvSpPr>
              <a:spLocks noChangeArrowheads="1" noChangeShapeType="1" noTextEdit="1"/>
            </p:cNvSpPr>
            <p:nvPr/>
          </p:nvSpPr>
          <p:spPr bwMode="auto">
            <a:xfrm>
              <a:off x="1584" y="2640"/>
              <a:ext cx="906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Vehicles</a:t>
              </a:r>
            </a:p>
          </p:txBody>
        </p:sp>
      </p:grpSp>
      <p:grpSp>
        <p:nvGrpSpPr>
          <p:cNvPr id="28" name="Group 83"/>
          <p:cNvGrpSpPr>
            <a:grpSpLocks/>
          </p:cNvGrpSpPr>
          <p:nvPr/>
        </p:nvGrpSpPr>
        <p:grpSpPr bwMode="auto">
          <a:xfrm>
            <a:off x="5715000" y="3086100"/>
            <a:ext cx="1905000" cy="457200"/>
            <a:chOff x="3600" y="2592"/>
            <a:chExt cx="1200" cy="384"/>
          </a:xfrm>
        </p:grpSpPr>
        <p:sp>
          <p:nvSpPr>
            <p:cNvPr id="3211348" name="Rectangle 84"/>
            <p:cNvSpPr>
              <a:spLocks noChangeArrowheads="1"/>
            </p:cNvSpPr>
            <p:nvPr/>
          </p:nvSpPr>
          <p:spPr bwMode="auto">
            <a:xfrm>
              <a:off x="3600" y="2592"/>
              <a:ext cx="1200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46" name="WordArt 85"/>
            <p:cNvSpPr>
              <a:spLocks noChangeArrowheads="1" noChangeShapeType="1" noTextEdit="1"/>
            </p:cNvSpPr>
            <p:nvPr/>
          </p:nvSpPr>
          <p:spPr bwMode="auto">
            <a:xfrm>
              <a:off x="3792" y="2623"/>
              <a:ext cx="959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Furniture</a:t>
              </a:r>
            </a:p>
          </p:txBody>
        </p:sp>
      </p:grpSp>
      <p:grpSp>
        <p:nvGrpSpPr>
          <p:cNvPr id="29" name="Group 86"/>
          <p:cNvGrpSpPr>
            <a:grpSpLocks/>
          </p:cNvGrpSpPr>
          <p:nvPr/>
        </p:nvGrpSpPr>
        <p:grpSpPr bwMode="auto">
          <a:xfrm>
            <a:off x="4114800" y="3028950"/>
            <a:ext cx="1752600" cy="514350"/>
            <a:chOff x="2592" y="2544"/>
            <a:chExt cx="1104" cy="432"/>
          </a:xfrm>
        </p:grpSpPr>
        <p:sp>
          <p:nvSpPr>
            <p:cNvPr id="3211351" name="Rectangle 87"/>
            <p:cNvSpPr>
              <a:spLocks noChangeArrowheads="1"/>
            </p:cNvSpPr>
            <p:nvPr/>
          </p:nvSpPr>
          <p:spPr bwMode="auto">
            <a:xfrm>
              <a:off x="2592" y="2544"/>
              <a:ext cx="1104" cy="432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44" name="WordArt 88"/>
            <p:cNvSpPr>
              <a:spLocks noChangeArrowheads="1" noChangeShapeType="1" noTextEdit="1"/>
            </p:cNvSpPr>
            <p:nvPr/>
          </p:nvSpPr>
          <p:spPr bwMode="auto">
            <a:xfrm>
              <a:off x="2784" y="2640"/>
              <a:ext cx="801" cy="27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4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Taxes</a:t>
              </a:r>
            </a:p>
          </p:txBody>
        </p:sp>
      </p:grpSp>
      <p:grpSp>
        <p:nvGrpSpPr>
          <p:cNvPr id="30" name="Group 89"/>
          <p:cNvGrpSpPr>
            <a:grpSpLocks/>
          </p:cNvGrpSpPr>
          <p:nvPr/>
        </p:nvGrpSpPr>
        <p:grpSpPr bwMode="auto">
          <a:xfrm>
            <a:off x="7620000" y="3086100"/>
            <a:ext cx="1524000" cy="457200"/>
            <a:chOff x="3600" y="2592"/>
            <a:chExt cx="1200" cy="384"/>
          </a:xfrm>
        </p:grpSpPr>
        <p:sp>
          <p:nvSpPr>
            <p:cNvPr id="3211354" name="Rectangle 90"/>
            <p:cNvSpPr>
              <a:spLocks noChangeArrowheads="1"/>
            </p:cNvSpPr>
            <p:nvPr/>
          </p:nvSpPr>
          <p:spPr bwMode="auto">
            <a:xfrm>
              <a:off x="3600" y="2592"/>
              <a:ext cx="1200" cy="384"/>
            </a:xfrm>
            <a:prstGeom prst="rect">
              <a:avLst/>
            </a:prstGeom>
            <a:gradFill rotWithShape="1">
              <a:gsLst>
                <a:gs pos="0">
                  <a:schemeClr val="tx2"/>
                </a:gs>
                <a:gs pos="50000">
                  <a:srgbClr val="800000"/>
                </a:gs>
                <a:gs pos="100000">
                  <a:schemeClr val="tx2"/>
                </a:gs>
              </a:gsLst>
              <a:lin ang="5400000" scaled="1"/>
            </a:gradFill>
            <a:ln w="158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  <a:latin typeface="Times New Roman" pitchFamily="-109" charset="0"/>
              </a:endParaRPr>
            </a:p>
          </p:txBody>
        </p:sp>
        <p:sp>
          <p:nvSpPr>
            <p:cNvPr id="43042" name="WordArt 91"/>
            <p:cNvSpPr>
              <a:spLocks noChangeArrowheads="1" noChangeShapeType="1" noTextEdit="1"/>
            </p:cNvSpPr>
            <p:nvPr/>
          </p:nvSpPr>
          <p:spPr bwMode="auto">
            <a:xfrm>
              <a:off x="3792" y="2623"/>
              <a:ext cx="959" cy="312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FFFFFF"/>
                  </a:solidFill>
                  <a:latin typeface="Arial Black"/>
                  <a:ea typeface="Arial Black"/>
                  <a:cs typeface="Arial Black"/>
                </a:rPr>
                <a:t>Forms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98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94394" y="1087881"/>
            <a:ext cx="8954072" cy="3780362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1500" dirty="0">
                <a:ea typeface="Apple LiGothic" pitchFamily="2" charset="-120"/>
                <a:cs typeface="Times New Roman" panose="02020603050405020304" pitchFamily="18" charset="0"/>
              </a:rPr>
              <a:t>超連鎖™每月開支</a:t>
            </a:r>
            <a:r>
              <a:rPr lang="en-US" altLang="zh-TW" sz="1500" dirty="0" err="1">
                <a:ea typeface="Apple LiGothic" pitchFamily="2" charset="-120"/>
                <a:cs typeface="Times New Roman" panose="02020603050405020304" pitchFamily="18" charset="0"/>
              </a:rPr>
              <a:t>UnFranchise</a:t>
            </a:r>
            <a:r>
              <a:rPr lang="en-US" altLang="zh-TW" sz="1500" dirty="0">
                <a:ea typeface="Apple LiGothic" pitchFamily="2" charset="-120"/>
                <a:cs typeface="Times New Roman" panose="02020603050405020304" pitchFamily="18" charset="0"/>
              </a:rPr>
              <a:t>™ </a:t>
            </a:r>
            <a:r>
              <a:rPr lang="en-US" altLang="zh-TW" sz="1500" dirty="0">
                <a:ea typeface="Apple LiGothic" pitchFamily="2" charset="-120"/>
                <a:cs typeface="Times New Roman" panose="02020603050405020304" pitchFamily="18" charset="0"/>
              </a:rPr>
              <a:t>Monthly </a:t>
            </a:r>
            <a:r>
              <a:rPr lang="en-US" altLang="zh-TW" sz="1500" dirty="0">
                <a:ea typeface="Apple LiGothic" pitchFamily="2" charset="-120"/>
                <a:cs typeface="Times New Roman" panose="02020603050405020304" pitchFamily="18" charset="0"/>
              </a:rPr>
              <a:t>Overhead</a:t>
            </a:r>
            <a:endParaRPr lang="en-US" sz="1500" dirty="0">
              <a:ea typeface="Apple LiGothic" pitchFamily="2" charset="-120"/>
              <a:cs typeface="Verdana" charset="0"/>
            </a:endParaRPr>
          </a:p>
          <a:p>
            <a:pPr lvl="1">
              <a:buFont typeface=".HelveticaNeueDeskInterface-Regular" charset="-120"/>
              <a:buChar char="–"/>
            </a:pP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超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連鎖™</a:t>
            </a: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管理系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統</a:t>
            </a:r>
            <a:r>
              <a:rPr lang="en-US" altLang="zh-TW" dirty="0">
                <a:ea typeface="Apple LiGothic" pitchFamily="2" charset="-120"/>
                <a:cs typeface="Times New Roman" panose="02020603050405020304" pitchFamily="18" charset="0"/>
              </a:rPr>
              <a:t>UFMS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-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150					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150</a:t>
            </a:r>
          </a:p>
          <a:p>
            <a:pPr lvl="1">
              <a:buFont typeface=".HelveticaNeueDeskInterface-Regular" charset="-120"/>
              <a:buChar char="–"/>
            </a:pP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超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連鎖™事業簡報會</a:t>
            </a:r>
            <a:r>
              <a:rPr lang="en-US" alt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UBP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-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30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(2/</a:t>
            </a:r>
            <a:r>
              <a:rPr lang="ja-JP" altLang="en-US" dirty="0">
                <a:ea typeface="SimSun" panose="02010600030101010101" pitchFamily="2" charset="-122"/>
                <a:cs typeface="Verdana" charset="0"/>
              </a:rPr>
              <a:t>月</a:t>
            </a:r>
            <a:r>
              <a:rPr lang="zh-TW" altLang="en-US" dirty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&amp; 2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/</a:t>
            </a:r>
            <a:r>
              <a:rPr lang="zh-TW" altLang="en-US" dirty="0" smtClean="0">
                <a:ea typeface="Apple LiGothic" pitchFamily="2" charset="-120"/>
                <a:cs typeface="Verdana" charset="0"/>
              </a:rPr>
              <a:t>嘉賓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) </a:t>
            </a:r>
            <a:r>
              <a:rPr lang="en-US" dirty="0">
                <a:ea typeface="Apple LiGothic" pitchFamily="2" charset="-120"/>
                <a:cs typeface="Verdana" charset="0"/>
              </a:rPr>
              <a:t>=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20		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20</a:t>
            </a:r>
            <a:endParaRPr lang="en-US" dirty="0">
              <a:ea typeface="Apple LiGothic" pitchFamily="2" charset="-120"/>
              <a:cs typeface="Verdana" charset="0"/>
            </a:endParaRPr>
          </a:p>
          <a:p>
            <a:pPr lvl="1">
              <a:buFont typeface=".HelveticaNeueDeskInterface-Regular" charset="-120"/>
              <a:buChar char="–"/>
            </a:pPr>
            <a:r>
              <a:rPr lang="zh-TW" altLang="en-US" dirty="0" smtClean="0">
                <a:ea typeface="Apple LiGothic" pitchFamily="2" charset="-120"/>
                <a:cs typeface="Times New Roman" panose="02020603050405020304" pitchFamily="18" charset="0"/>
              </a:rPr>
              <a:t>本地研討會</a:t>
            </a:r>
            <a:r>
              <a:rPr lang="en-US" altLang="zh-TW" dirty="0" smtClean="0">
                <a:ea typeface="Apple LiGothic" pitchFamily="2" charset="-120"/>
                <a:cs typeface="Times New Roman" panose="02020603050405020304" pitchFamily="18" charset="0"/>
              </a:rPr>
              <a:t>LS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(5</a:t>
            </a:r>
            <a:r>
              <a:rPr lang="en-US" dirty="0">
                <a:ea typeface="Apple LiGothic" pitchFamily="2" charset="-120"/>
                <a:cs typeface="Verdana" charset="0"/>
              </a:rPr>
              <a:t>) -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150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(3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/</a:t>
            </a:r>
            <a:r>
              <a:rPr lang="zh-TW" altLang="en-US" dirty="0" smtClean="0">
                <a:ea typeface="Apple LiGothic" pitchFamily="2" charset="-120"/>
                <a:cs typeface="Verdana" charset="0"/>
              </a:rPr>
              <a:t>本地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-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450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) </a:t>
            </a:r>
            <a:r>
              <a:rPr lang="en-US" dirty="0">
                <a:ea typeface="Apple LiGothic" pitchFamily="2" charset="-120"/>
                <a:cs typeface="Verdana" charset="0"/>
              </a:rPr>
              <a:t>=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2250		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188-HK$63</a:t>
            </a:r>
          </a:p>
          <a:p>
            <a:pPr lvl="1">
              <a:buFont typeface=".HelveticaNeueDeskInterface-Regular" charset="-120"/>
              <a:buChar char="–"/>
            </a:pPr>
            <a:r>
              <a:rPr lang="zh-TW" altLang="en-US" dirty="0" smtClean="0">
                <a:ea typeface="Apple LiGothic" pitchFamily="2" charset="-120"/>
                <a:cs typeface="Times New Roman" panose="02020603050405020304" pitchFamily="18" charset="0"/>
              </a:rPr>
              <a:t>年會</a:t>
            </a:r>
            <a:r>
              <a:rPr lang="en-US" altLang="zh-TW" dirty="0" smtClean="0">
                <a:ea typeface="Apple LiGothic" pitchFamily="2" charset="-120"/>
                <a:cs typeface="Times New Roman" panose="02020603050405020304" pitchFamily="18" charset="0"/>
              </a:rPr>
              <a:t>Annual </a:t>
            </a:r>
            <a:r>
              <a:rPr lang="en-US" altLang="zh-TW" dirty="0">
                <a:ea typeface="Apple LiGothic" pitchFamily="2" charset="-120"/>
                <a:cs typeface="Times New Roman" panose="02020603050405020304" pitchFamily="18" charset="0"/>
              </a:rPr>
              <a:t>Convention 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-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895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(3</a:t>
            </a:r>
            <a:r>
              <a:rPr lang="en-US" dirty="0">
                <a:ea typeface="Apple LiGothic" pitchFamily="2" charset="-120"/>
                <a:cs typeface="Verdana" charset="0"/>
              </a:rPr>
              <a:t>) =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HK$2685			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224-HK$75</a:t>
            </a:r>
          </a:p>
          <a:p>
            <a:pPr lvl="1">
              <a:buFont typeface=".HelveticaNeueDeskInterface-Regular" charset="-120"/>
              <a:buChar char="–"/>
            </a:pPr>
            <a:r>
              <a:rPr lang="zh-TW" altLang="en-US" dirty="0" smtClean="0">
                <a:ea typeface="Apple LiGothic" pitchFamily="2" charset="-120"/>
                <a:cs typeface="Times New Roman" panose="02020603050405020304" pitchFamily="18" charset="0"/>
              </a:rPr>
              <a:t>領袖訓練會議</a:t>
            </a:r>
            <a:r>
              <a:rPr lang="en-US" altLang="zh-TW" dirty="0" smtClean="0">
                <a:ea typeface="Apple LiGothic" pitchFamily="2" charset="-120"/>
                <a:cs typeface="Times New Roman" panose="02020603050405020304" pitchFamily="18" charset="0"/>
              </a:rPr>
              <a:t>Leadership School 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- </a:t>
            </a:r>
            <a:r>
              <a:rPr lang="en-US" altLang="zh-TW" dirty="0">
                <a:ea typeface="Apple LiGothic" pitchFamily="2" charset="-120"/>
                <a:cs typeface="Verdana" charset="0"/>
              </a:rPr>
              <a:t>HK</a:t>
            </a:r>
            <a:r>
              <a:rPr lang="en-US" dirty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>
                <a:ea typeface="Apple LiGothic" pitchFamily="2" charset="-120"/>
                <a:cs typeface="Verdana" charset="0"/>
              </a:rPr>
              <a:t>895</a:t>
            </a:r>
            <a:r>
              <a:rPr lang="en-US" dirty="0">
                <a:ea typeface="Apple LiGothic" pitchFamily="2" charset="-120"/>
                <a:cs typeface="Verdana" charset="0"/>
              </a:rPr>
              <a:t>(3) = </a:t>
            </a:r>
            <a:r>
              <a:rPr lang="en-US" altLang="zh-TW" dirty="0">
                <a:ea typeface="Apple LiGothic" pitchFamily="2" charset="-120"/>
                <a:cs typeface="Verdana" charset="0"/>
              </a:rPr>
              <a:t>HK$2685		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224-HK$75</a:t>
            </a:r>
            <a:endParaRPr lang="en-US" altLang="zh-TW" dirty="0">
              <a:ea typeface="Apple LiGothic" pitchFamily="2" charset="-120"/>
              <a:cs typeface="Verdana" charset="0"/>
            </a:endParaRPr>
          </a:p>
          <a:p>
            <a:pPr lvl="1">
              <a:buFont typeface=".HelveticaNeueDeskInterface-Regular" charset="-120"/>
              <a:buChar char="–"/>
            </a:pP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新</a:t>
            </a:r>
            <a:r>
              <a:rPr lang="zh-TW" altLang="en-US" dirty="0" smtClean="0">
                <a:ea typeface="Apple LiGothic" pitchFamily="2" charset="-120"/>
                <a:cs typeface="Times New Roman" panose="02020603050405020304" pitchFamily="18" charset="0"/>
              </a:rPr>
              <a:t>超連鎖™店主訓練</a:t>
            </a: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及</a:t>
            </a:r>
            <a:r>
              <a:rPr lang="zh-TW" dirty="0">
                <a:effectLst/>
                <a:ea typeface="Apple LiGothic" pitchFamily="2" charset="-120"/>
                <a:cs typeface="Times New Roman" panose="02020603050405020304" pitchFamily="18" charset="0"/>
              </a:rPr>
              <a:t>成功五</a:t>
            </a: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要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訣</a:t>
            </a:r>
            <a:r>
              <a:rPr lang="en-US" alt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NUOT &amp; B5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- 4/</a:t>
            </a:r>
            <a:r>
              <a:rPr lang="ja-JP" altLang="en-US" dirty="0">
                <a:ea typeface="SimSun" panose="02010600030101010101" pitchFamily="2" charset="-122"/>
                <a:cs typeface="Verdana" charset="0"/>
              </a:rPr>
              <a:t>季度</a:t>
            </a:r>
            <a:r>
              <a:rPr lang="en-US" altLang="ja-JP" dirty="0">
                <a:ea typeface="Apple LiGothic" pitchFamily="2" charset="-120"/>
                <a:cs typeface="Verdana" charset="0"/>
              </a:rPr>
              <a:t> </a:t>
            </a:r>
            <a:endParaRPr lang="en-US" altLang="ja-JP" dirty="0" smtClean="0">
              <a:ea typeface="Apple LiGothic" pitchFamily="2" charset="-120"/>
              <a:cs typeface="Verdana" charset="0"/>
            </a:endParaRPr>
          </a:p>
          <a:p>
            <a:pPr marL="685765" lvl="2" indent="0">
              <a:buNone/>
            </a:pPr>
            <a:r>
              <a:rPr lang="en-US" altLang="zh-TW" dirty="0" smtClean="0">
                <a:ea typeface="Apple LiGothic" pitchFamily="2" charset="-120"/>
                <a:cs typeface="Verdana" charset="0"/>
              </a:rPr>
              <a:t>HK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$5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0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(8</a:t>
            </a:r>
            <a:r>
              <a:rPr lang="en-US" dirty="0">
                <a:ea typeface="Apple LiGothic" pitchFamily="2" charset="-120"/>
                <a:cs typeface="Verdana" charset="0"/>
              </a:rPr>
              <a:t>) =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HK$400</a:t>
            </a:r>
            <a:r>
              <a:rPr lang="en-US" dirty="0">
                <a:ea typeface="Apple LiGothic" pitchFamily="2" charset="-120"/>
                <a:cs typeface="Verdana" charset="0"/>
              </a:rPr>
              <a:t>	</a:t>
            </a:r>
            <a:r>
              <a:rPr lang="zh-TW" altLang="en-US" dirty="0">
                <a:ea typeface="Apple LiGothic" pitchFamily="2" charset="-120"/>
                <a:cs typeface="Verdana" charset="0"/>
              </a:rPr>
              <a:t>  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					HK$33</a:t>
            </a:r>
          </a:p>
          <a:p>
            <a:pPr lvl="1">
              <a:buFont typeface=".HelveticaNeueDeskInterface-Regular" charset="-120"/>
              <a:buChar char="–"/>
            </a:pP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授證經理級訓練</a:t>
            </a:r>
            <a:r>
              <a:rPr lang="en-US" alt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ECCT</a:t>
            </a:r>
            <a:r>
              <a:rPr lang="en-US" dirty="0" smtClean="0">
                <a:ea typeface="Apple LiGothic" pitchFamily="2" charset="-120"/>
                <a:cs typeface="Times New Roman" panose="02020603050405020304" pitchFamily="18" charset="0"/>
              </a:rPr>
              <a:t>–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2</a:t>
            </a:r>
            <a:r>
              <a:rPr lang="en-US" dirty="0">
                <a:ea typeface="Apple LiGothic" pitchFamily="2" charset="-120"/>
                <a:cs typeface="Verdana" charset="0"/>
              </a:rPr>
              <a:t>/</a:t>
            </a:r>
            <a:r>
              <a:rPr lang="ja-JP" altLang="en-US" dirty="0">
                <a:ea typeface="SimSun" panose="02010600030101010101" pitchFamily="2" charset="-122"/>
                <a:cs typeface="Verdana" charset="0"/>
              </a:rPr>
              <a:t>年</a:t>
            </a:r>
            <a:r>
              <a:rPr lang="en-US" dirty="0">
                <a:ea typeface="Apple LiGothic" pitchFamily="2" charset="-120"/>
                <a:cs typeface="Verdana" charset="0"/>
              </a:rPr>
              <a:t> =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HK$400</a:t>
            </a:r>
            <a:r>
              <a:rPr lang="en-US" dirty="0">
                <a:ea typeface="Apple LiGothic" pitchFamily="2" charset="-120"/>
                <a:cs typeface="Verdana" charset="0"/>
              </a:rPr>
              <a:t>		</a:t>
            </a:r>
            <a:r>
              <a:rPr lang="zh-TW" altLang="en-US" dirty="0">
                <a:ea typeface="Apple LiGothic" pitchFamily="2" charset="-120"/>
                <a:cs typeface="Verdana" charset="0"/>
              </a:rPr>
              <a:t>                     </a:t>
            </a:r>
            <a:r>
              <a:rPr lang="zh-TW" altLang="en-US" dirty="0" smtClean="0">
                <a:ea typeface="Apple LiGothic" pitchFamily="2" charset="-120"/>
                <a:cs typeface="Verdana" charset="0"/>
              </a:rPr>
              <a:t>   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	HK$33</a:t>
            </a:r>
            <a:endParaRPr lang="en-US" dirty="0">
              <a:ea typeface="Apple LiGothic" pitchFamily="2" charset="-120"/>
              <a:cs typeface="Verdana" charset="0"/>
            </a:endParaRPr>
          </a:p>
          <a:p>
            <a:pPr lvl="1">
              <a:buFont typeface=".HelveticaNeueDeskInterface-Regular" charset="-120"/>
              <a:buChar char="–"/>
            </a:pP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自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動購貨</a:t>
            </a:r>
            <a:r>
              <a:rPr lang="en-US" altLang="zh-TW" dirty="0">
                <a:ea typeface="Apple LiGothic" pitchFamily="2" charset="-120"/>
                <a:cs typeface="Times New Roman" panose="02020603050405020304" pitchFamily="18" charset="0"/>
              </a:rPr>
              <a:t>Transfer Buying 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–</a:t>
            </a:r>
            <a:r>
              <a:rPr lang="zh-TW" dirty="0">
                <a:effectLst/>
                <a:ea typeface="Apple LiGothic" pitchFamily="2" charset="-120"/>
                <a:cs typeface="Times New Roman" panose="02020603050405020304" pitchFamily="18" charset="0"/>
              </a:rPr>
              <a:t>不</a:t>
            </a:r>
            <a:r>
              <a:rPr lang="zh-TW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是</a:t>
            </a:r>
            <a:r>
              <a:rPr lang="zh-TW" altLang="en-US" dirty="0" smtClean="0">
                <a:effectLst/>
                <a:ea typeface="Apple LiGothic" pitchFamily="2" charset="-120"/>
                <a:cs typeface="Times New Roman" panose="02020603050405020304" pitchFamily="18" charset="0"/>
              </a:rPr>
              <a:t>開支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</a:p>
          <a:p>
            <a:pPr lvl="1">
              <a:buFont typeface=".HelveticaNeueDeskInterface-Regular" charset="-120"/>
              <a:buChar char="–"/>
            </a:pPr>
            <a:r>
              <a:rPr lang="zh-TW" altLang="en-US" dirty="0" smtClean="0">
                <a:ea typeface="Apple LiGothic" pitchFamily="2" charset="-120"/>
                <a:cs typeface="Times New Roman" panose="02020603050405020304" pitchFamily="18" charset="0"/>
              </a:rPr>
              <a:t>總計</a:t>
            </a:r>
            <a:r>
              <a:rPr lang="en-US" altLang="zh-TW" dirty="0" smtClean="0">
                <a:ea typeface="Apple LiGothic" pitchFamily="2" charset="-120"/>
                <a:cs typeface="Times New Roman" panose="02020603050405020304" pitchFamily="18" charset="0"/>
              </a:rPr>
              <a:t>Total</a:t>
            </a:r>
            <a:r>
              <a:rPr lang="en-US" dirty="0" smtClean="0">
                <a:ea typeface="Apple LiGothic" pitchFamily="2" charset="-120"/>
                <a:cs typeface="Verdana" charset="0"/>
              </a:rPr>
              <a:t> </a:t>
            </a:r>
            <a:r>
              <a:rPr lang="en-US" dirty="0">
                <a:ea typeface="Apple LiGothic" pitchFamily="2" charset="-120"/>
                <a:cs typeface="Verdana" charset="0"/>
              </a:rPr>
              <a:t>=		</a:t>
            </a:r>
            <a:r>
              <a:rPr lang="zh-TW" altLang="en-US" dirty="0" smtClean="0">
                <a:ea typeface="Apple LiGothic" pitchFamily="2" charset="-120"/>
                <a:cs typeface="Verdana" charset="0"/>
              </a:rPr>
              <a:t>         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					HK$972-HK$549</a:t>
            </a:r>
            <a:endParaRPr lang="en-US" sz="14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zh-TW" altLang="en-US" sz="1400" dirty="0">
                <a:ea typeface="Apple LiGothic" pitchFamily="2" charset="-120"/>
                <a:cs typeface="Times New Roman" panose="02020603050405020304" pitchFamily="18" charset="0"/>
              </a:rPr>
              <a:t>銷售產品</a:t>
            </a:r>
            <a:r>
              <a:rPr lang="zh-TW" altLang="en-US" sz="1400" dirty="0">
                <a:ea typeface="Apple LiGothic" pitchFamily="2" charset="-120"/>
                <a:cs typeface="Times New Roman" panose="02020603050405020304" pitchFamily="18" charset="0"/>
              </a:rPr>
              <a:t>支付</a:t>
            </a:r>
            <a:r>
              <a:rPr lang="zh-TW" altLang="en-US" sz="1400" dirty="0">
                <a:ea typeface="Apple LiGothic" pitchFamily="2" charset="-120"/>
                <a:cs typeface="Times New Roman" panose="02020603050405020304" pitchFamily="18" charset="0"/>
              </a:rPr>
              <a:t>每月開支</a:t>
            </a:r>
            <a:r>
              <a:rPr lang="en-US" altLang="zh-TW" sz="1400" dirty="0">
                <a:ea typeface="Apple LiGothic" pitchFamily="2" charset="-120"/>
                <a:cs typeface="Times New Roman" panose="02020603050405020304" pitchFamily="18" charset="0"/>
              </a:rPr>
              <a:t>Move product to cover monthly </a:t>
            </a:r>
            <a:r>
              <a:rPr lang="en-US" altLang="zh-TW" sz="1400" dirty="0">
                <a:ea typeface="Apple LiGothic" pitchFamily="2" charset="-120"/>
                <a:cs typeface="Times New Roman" panose="02020603050405020304" pitchFamily="18" charset="0"/>
              </a:rPr>
              <a:t>overhead</a:t>
            </a:r>
            <a:endParaRPr lang="en-US" sz="1400" dirty="0">
              <a:ea typeface="Apple LiGothic" pitchFamily="2" charset="-120"/>
              <a:cs typeface="Verdana" charset="0"/>
            </a:endParaRPr>
          </a:p>
          <a:p>
            <a:pPr marL="0" lvl="1" indent="0">
              <a:spcBef>
                <a:spcPts val="750"/>
              </a:spcBef>
              <a:buNone/>
            </a:pP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每</a:t>
            </a: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月</a:t>
            </a: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HK</a:t>
            </a:r>
            <a:r>
              <a:rPr lang="en-US" sz="1500" i="1" dirty="0">
                <a:ea typeface="Apple LiGothic" pitchFamily="2" charset="-120"/>
                <a:cs typeface="Times New Roman" panose="02020603050405020304" pitchFamily="18" charset="0"/>
              </a:rPr>
              <a:t>$</a:t>
            </a:r>
            <a:r>
              <a:rPr lang="en-US" altLang="zh-TW" dirty="0" smtClean="0">
                <a:ea typeface="Apple LiGothic" pitchFamily="2" charset="-120"/>
                <a:cs typeface="Verdana" charset="0"/>
              </a:rPr>
              <a:t>549 – HK$972</a:t>
            </a: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，</a:t>
            </a: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每</a:t>
            </a: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年賺取</a:t>
            </a: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HK</a:t>
            </a:r>
            <a:r>
              <a:rPr lang="en-US" sz="1500" i="1" dirty="0">
                <a:ea typeface="Apple LiGothic" pitchFamily="2" charset="-120"/>
                <a:cs typeface="Times New Roman" panose="02020603050405020304" pitchFamily="18" charset="0"/>
              </a:rPr>
              <a:t>$835,000 – HK$1,433,600</a:t>
            </a:r>
            <a:r>
              <a:rPr lang="zh-TW" altLang="en-US" sz="1500" i="1" dirty="0">
                <a:ea typeface="Apple LiGothic" pitchFamily="2" charset="-120"/>
                <a:cs typeface="Times New Roman" panose="02020603050405020304" pitchFamily="18" charset="0"/>
              </a:rPr>
              <a:t>！</a:t>
            </a:r>
            <a:endParaRPr lang="en-US" altLang="zh-TW" sz="1500" i="1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HK$549 – HK$972/month </a:t>
            </a: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to make HK</a:t>
            </a:r>
            <a:r>
              <a:rPr lang="en-US" sz="1500" i="1" dirty="0">
                <a:ea typeface="Apple LiGothic" pitchFamily="2" charset="-120"/>
                <a:cs typeface="Times New Roman" panose="02020603050405020304" pitchFamily="18" charset="0"/>
              </a:rPr>
              <a:t>$835,000 – HK$1,433,600</a:t>
            </a: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 /</a:t>
            </a:r>
            <a:r>
              <a:rPr lang="en-US" altLang="zh-TW" sz="1500" i="1" dirty="0" err="1">
                <a:ea typeface="Apple LiGothic" pitchFamily="2" charset="-120"/>
                <a:cs typeface="Times New Roman" panose="02020603050405020304" pitchFamily="18" charset="0"/>
              </a:rPr>
              <a:t>yr</a:t>
            </a:r>
            <a:r>
              <a:rPr lang="en-US" altLang="zh-TW" sz="1500" i="1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500" i="1" dirty="0"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3942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01439" y="1083220"/>
            <a:ext cx="4746458" cy="2911079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比較大學教育與超連鎖</a:t>
            </a:r>
            <a:r>
              <a:rPr lang="zh-TW" altLang="en-US" sz="2300" dirty="0">
                <a:latin typeface="微軟正黑體"/>
                <a:ea typeface="微軟正黑體"/>
                <a:cs typeface="Times New Roman" panose="02020603050405020304" pitchFamily="18" charset="0"/>
              </a:rPr>
              <a:t>™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教育的學費</a:t>
            </a:r>
            <a:endParaRPr lang="en-US" altLang="zh-TW" sz="23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美國教育部</a:t>
            </a:r>
            <a:endParaRPr lang="en-US" altLang="zh-TW" sz="23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endParaRPr lang="en-US" altLang="zh-TW" sz="23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300" dirty="0">
                <a:ea typeface="Apple LiGothic" pitchFamily="2" charset="-120"/>
                <a:cs typeface="Times New Roman" panose="02020603050405020304" pitchFamily="18" charset="0"/>
              </a:rPr>
              <a:t>2012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到</a:t>
            </a:r>
            <a:r>
              <a:rPr lang="en-US" altLang="zh-TW" sz="2300" dirty="0">
                <a:ea typeface="Apple LiGothic" pitchFamily="2" charset="-120"/>
                <a:cs typeface="Times New Roman" panose="02020603050405020304" pitchFamily="18" charset="0"/>
              </a:rPr>
              <a:t>2013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年 四年制大學平均費用</a:t>
            </a:r>
            <a:endParaRPr lang="en-US" altLang="zh-TW" sz="23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公立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大學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$17,474 </a:t>
            </a:r>
          </a:p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私立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大學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$35,074 </a:t>
            </a:r>
          </a:p>
          <a:p>
            <a:pPr marL="0" indent="0">
              <a:buNone/>
            </a:pP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所有</a:t>
            </a:r>
            <a:r>
              <a:rPr lang="zh-TW" altLang="en-US" sz="2300" dirty="0">
                <a:ea typeface="Apple LiGothic" pitchFamily="2" charset="-120"/>
                <a:cs typeface="Times New Roman" panose="02020603050405020304" pitchFamily="18" charset="0"/>
              </a:rPr>
              <a:t>大學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en-US" sz="2300" dirty="0">
                <a:ea typeface="Apple LiGothic" pitchFamily="2" charset="-120"/>
                <a:cs typeface="Times New Roman" panose="02020603050405020304" pitchFamily="18" charset="0"/>
              </a:rPr>
              <a:t>$23,872 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20840" y="1079608"/>
            <a:ext cx="3794510" cy="2911079"/>
          </a:xfrm>
          <a:prstGeom prst="rect">
            <a:avLst/>
          </a:prstGeom>
        </p:spPr>
        <p:txBody>
          <a:bodyPr vert="horz" lIns="68577" tIns="34289" rIns="68577" bIns="34289" rtlCol="0">
            <a:normAutofit fontScale="92500" lnSpcReduction="2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Compare College Cost of Education</a:t>
            </a: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to </a:t>
            </a:r>
            <a:r>
              <a:rPr lang="en-US" sz="1700" dirty="0" err="1">
                <a:ea typeface="Apple LiGothic" pitchFamily="2" charset="-120"/>
                <a:cs typeface="Verdana" charset="0"/>
              </a:rPr>
              <a:t>UnFranchise</a:t>
            </a:r>
            <a:r>
              <a:rPr lang="en-US" sz="1700" dirty="0">
                <a:ea typeface="Apple LiGothic" pitchFamily="2" charset="-120"/>
                <a:cs typeface="Verdana" charset="0"/>
              </a:rPr>
              <a:t> Cost of Education</a:t>
            </a:r>
          </a:p>
          <a:p>
            <a:pPr marL="0" indent="0">
              <a:buNone/>
            </a:pPr>
            <a:endParaRPr lang="en-US" sz="1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US Department of Education</a:t>
            </a: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Average Cost of 4 Year Institution for 2012-2013</a:t>
            </a:r>
          </a:p>
          <a:p>
            <a:pPr marL="0" indent="0">
              <a:buNone/>
            </a:pPr>
            <a:endParaRPr lang="en-US" sz="1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Public College	</a:t>
            </a:r>
            <a:r>
              <a:rPr lang="en-US" sz="1700" dirty="0">
                <a:ea typeface="Apple LiGothic" pitchFamily="2" charset="-120"/>
                <a:cs typeface="Verdana" charset="0"/>
              </a:rPr>
              <a:t>$</a:t>
            </a:r>
            <a:r>
              <a:rPr lang="en-US" sz="1700" dirty="0">
                <a:ea typeface="Apple LiGothic" pitchFamily="2" charset="-120"/>
                <a:cs typeface="Verdana" charset="0"/>
              </a:rPr>
              <a:t>17,474</a:t>
            </a: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Private College	</a:t>
            </a:r>
            <a:r>
              <a:rPr lang="en-US" sz="1700" dirty="0">
                <a:ea typeface="Apple LiGothic" pitchFamily="2" charset="-120"/>
                <a:cs typeface="Verdana" charset="0"/>
              </a:rPr>
              <a:t>$</a:t>
            </a:r>
            <a:r>
              <a:rPr lang="en-US" sz="1700" dirty="0">
                <a:ea typeface="Apple LiGothic" pitchFamily="2" charset="-120"/>
                <a:cs typeface="Verdana" charset="0"/>
              </a:rPr>
              <a:t>35,074</a:t>
            </a:r>
          </a:p>
          <a:p>
            <a:pPr marL="0" indent="0">
              <a:buNone/>
            </a:pPr>
            <a:r>
              <a:rPr lang="en-US" sz="1700" dirty="0">
                <a:ea typeface="Apple LiGothic" pitchFamily="2" charset="-120"/>
                <a:cs typeface="Verdana" charset="0"/>
              </a:rPr>
              <a:t>All Colleges		</a:t>
            </a:r>
            <a:r>
              <a:rPr lang="en-US" sz="1700" dirty="0">
                <a:ea typeface="Apple LiGothic" pitchFamily="2" charset="-120"/>
                <a:cs typeface="Verdana" charset="0"/>
              </a:rPr>
              <a:t>$</a:t>
            </a:r>
            <a:r>
              <a:rPr lang="en-US" sz="1700" dirty="0">
                <a:ea typeface="Apple LiGothic" pitchFamily="2" charset="-120"/>
                <a:cs typeface="Verdana" charset="0"/>
              </a:rPr>
              <a:t>23,872</a:t>
            </a:r>
          </a:p>
        </p:txBody>
      </p:sp>
    </p:spTree>
    <p:extLst>
      <p:ext uri="{BB962C8B-B14F-4D97-AF65-F5344CB8AC3E}">
        <p14:creationId xmlns:p14="http://schemas.microsoft.com/office/powerpoint/2010/main" val="111276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1" y="997786"/>
            <a:ext cx="6908097" cy="3635458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取得你超連鎖™學的博士學位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!  </a:t>
            </a:r>
          </a:p>
          <a:p>
            <a:pPr marL="0" indent="0" algn="ctr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大家會申請助學貸款取得學位，但他們不會用同樣的方法學習如何透過超連鎖™事業創造六位數的永續收入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!  </a:t>
            </a:r>
          </a:p>
          <a:p>
            <a:pPr marL="0" indent="0" algn="ctr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對我怎麼說都不合理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! </a:t>
            </a:r>
          </a:p>
          <a:p>
            <a:pPr marL="0" indent="0" algn="ctr">
              <a:buNone/>
            </a:pPr>
            <a:r>
              <a:rPr lang="zh-TW" altLang="en-US" sz="2700" dirty="0">
                <a:ea typeface="Apple LiGothic" pitchFamily="2" charset="-120"/>
                <a:cs typeface="Times New Roman" panose="02020603050405020304" pitchFamily="18" charset="0"/>
              </a:rPr>
              <a:t>你可以邊學習邊賺錢</a:t>
            </a:r>
            <a:r>
              <a:rPr lang="en-US" altLang="zh-TW" sz="2700" dirty="0">
                <a:ea typeface="Apple LiGothic" pitchFamily="2" charset="-120"/>
                <a:cs typeface="Times New Roman" panose="02020603050405020304" pitchFamily="18" charset="0"/>
              </a:rPr>
              <a:t>!</a:t>
            </a:r>
            <a:endParaRPr lang="en-US" sz="2700" dirty="0">
              <a:ea typeface="Apple LiGothic" pitchFamily="2" charset="-120"/>
              <a:cs typeface="Verdana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4325" y="3466727"/>
            <a:ext cx="8515350" cy="1471216"/>
          </a:xfrm>
          <a:prstGeom prst="rect">
            <a:avLst/>
          </a:prstGeom>
        </p:spPr>
        <p:txBody>
          <a:bodyPr vert="horz" lIns="68577" tIns="34289" rIns="68577" bIns="34289" rtlCol="0">
            <a:normAutofit lnSpcReduction="10000"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150"/>
              </a:spcBef>
              <a:buNone/>
            </a:pPr>
            <a:r>
              <a:rPr lang="en-US" sz="1500" dirty="0">
                <a:ea typeface="Apple LiGothic" pitchFamily="2" charset="-120"/>
                <a:cs typeface="Verdana" charset="0"/>
              </a:rPr>
              <a:t>Get your PhD in </a:t>
            </a:r>
            <a:r>
              <a:rPr lang="en-US" sz="1500" dirty="0" err="1">
                <a:ea typeface="Apple LiGothic" pitchFamily="2" charset="-120"/>
                <a:cs typeface="Verdana" charset="0"/>
              </a:rPr>
              <a:t>UnFranchiseology</a:t>
            </a:r>
            <a:r>
              <a:rPr lang="en-US" sz="1500" dirty="0">
                <a:ea typeface="Apple LiGothic" pitchFamily="2" charset="-120"/>
                <a:cs typeface="Verdana" charset="0"/>
              </a:rPr>
              <a:t>!</a:t>
            </a:r>
            <a:endParaRPr lang="en-US" sz="1500" dirty="0">
              <a:ea typeface="Apple LiGothic" pitchFamily="2" charset="-120"/>
              <a:cs typeface="Verdana" charset="0"/>
            </a:endParaRPr>
          </a:p>
          <a:p>
            <a:pPr marL="0" indent="0" algn="ctr">
              <a:lnSpc>
                <a:spcPct val="120000"/>
              </a:lnSpc>
              <a:spcBef>
                <a:spcPts val="150"/>
              </a:spcBef>
              <a:buNone/>
            </a:pPr>
            <a:r>
              <a:rPr lang="en-US" sz="1500" dirty="0">
                <a:ea typeface="Apple LiGothic" pitchFamily="2" charset="-120"/>
                <a:cs typeface="Verdana" charset="0"/>
              </a:rPr>
              <a:t>People will take out student loans to get a degree, but they won’t do the same thing to learn how to build a six figure residual income with the </a:t>
            </a:r>
            <a:r>
              <a:rPr lang="en-US" sz="1500" dirty="0" err="1">
                <a:ea typeface="Apple LiGothic" pitchFamily="2" charset="-120"/>
                <a:cs typeface="Verdana" charset="0"/>
              </a:rPr>
              <a:t>UnFranchise</a:t>
            </a:r>
            <a:r>
              <a:rPr lang="en-US" sz="1500" dirty="0">
                <a:ea typeface="Apple LiGothic" pitchFamily="2" charset="-120"/>
                <a:cs typeface="Verdana" charset="0"/>
              </a:rPr>
              <a:t>™ </a:t>
            </a:r>
            <a:r>
              <a:rPr lang="en-US" sz="1500" dirty="0">
                <a:ea typeface="Apple LiGothic" pitchFamily="2" charset="-120"/>
                <a:cs typeface="Verdana" charset="0"/>
              </a:rPr>
              <a:t>Business</a:t>
            </a:r>
            <a:r>
              <a:rPr lang="en-US" sz="1500" dirty="0">
                <a:ea typeface="Apple LiGothic" pitchFamily="2" charset="-120"/>
                <a:cs typeface="Verdana" charset="0"/>
              </a:rPr>
              <a:t>!</a:t>
            </a:r>
            <a:endParaRPr lang="en-US" sz="1500" dirty="0">
              <a:ea typeface="Apple LiGothic" pitchFamily="2" charset="-120"/>
              <a:cs typeface="Verdana" charset="0"/>
            </a:endParaRPr>
          </a:p>
          <a:p>
            <a:pPr marL="0" indent="0" algn="ctr">
              <a:lnSpc>
                <a:spcPct val="120000"/>
              </a:lnSpc>
              <a:spcBef>
                <a:spcPts val="150"/>
              </a:spcBef>
              <a:buNone/>
            </a:pPr>
            <a:r>
              <a:rPr lang="en-US" sz="1500" dirty="0">
                <a:ea typeface="Apple LiGothic" pitchFamily="2" charset="-120"/>
                <a:cs typeface="Verdana" charset="0"/>
              </a:rPr>
              <a:t>Simply does not make sense to me!</a:t>
            </a:r>
          </a:p>
          <a:p>
            <a:pPr marL="0" indent="0" algn="ctr">
              <a:lnSpc>
                <a:spcPct val="120000"/>
              </a:lnSpc>
              <a:spcBef>
                <a:spcPts val="150"/>
              </a:spcBef>
              <a:buNone/>
            </a:pPr>
            <a:r>
              <a:rPr lang="en-US" sz="1500" dirty="0">
                <a:ea typeface="Apple LiGothic" pitchFamily="2" charset="-120"/>
                <a:cs typeface="Verdana" charset="0"/>
              </a:rPr>
              <a:t> You can earn while you learn!</a:t>
            </a:r>
          </a:p>
        </p:txBody>
      </p:sp>
    </p:spTree>
    <p:extLst>
      <p:ext uri="{BB962C8B-B14F-4D97-AF65-F5344CB8AC3E}">
        <p14:creationId xmlns:p14="http://schemas.microsoft.com/office/powerpoint/2010/main" val="2147418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9247" y="1206826"/>
            <a:ext cx="7675694" cy="2809848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你需要系統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(NMTSS)</a:t>
            </a: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，系統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(NMTSS)</a:t>
            </a: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亦需要你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!  </a:t>
            </a:r>
          </a:p>
          <a:p>
            <a:pPr marL="0" indent="0" algn="ctr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這是一個共生關係 </a:t>
            </a:r>
            <a:r>
              <a:rPr lang="en-US" altLang="zh-TW" sz="3000" dirty="0">
                <a:ea typeface="Apple LiGothic" pitchFamily="2" charset="-120"/>
                <a:cs typeface="Verdana" panose="020B0604030504040204" pitchFamily="34" charset="0"/>
              </a:rPr>
              <a:t>— </a:t>
            </a:r>
          </a:p>
          <a:p>
            <a:pPr marL="0" indent="0" algn="ctr">
              <a:buNone/>
            </a:pPr>
            <a:r>
              <a:rPr lang="zh-TW" altLang="en-US" sz="3000" dirty="0">
                <a:ea typeface="Apple LiGothic" pitchFamily="2" charset="-120"/>
                <a:cs typeface="Verdana" panose="020B0604030504040204" pitchFamily="34" charset="0"/>
              </a:rPr>
              <a:t>沒有對方就無法生存</a:t>
            </a:r>
            <a:endParaRPr lang="en-US" sz="3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6490" y="2949344"/>
            <a:ext cx="6908097" cy="1780311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You need the system (NMTSS) and </a:t>
            </a:r>
            <a:r>
              <a:rPr lang="en-US" sz="2100" dirty="0">
                <a:ea typeface="Apple LiGothic" pitchFamily="2" charset="-120"/>
                <a:cs typeface="Verdana" charset="0"/>
              </a:rPr>
              <a:t/>
            </a:r>
            <a:br>
              <a:rPr lang="en-US" sz="2100" dirty="0">
                <a:ea typeface="Apple LiGothic" pitchFamily="2" charset="-120"/>
                <a:cs typeface="Verdana" charset="0"/>
              </a:rPr>
            </a:br>
            <a:r>
              <a:rPr lang="en-US" sz="2100" dirty="0">
                <a:ea typeface="Apple LiGothic" pitchFamily="2" charset="-120"/>
                <a:cs typeface="Verdana" charset="0"/>
              </a:rPr>
              <a:t>the </a:t>
            </a:r>
            <a:r>
              <a:rPr lang="en-US" sz="2100" dirty="0">
                <a:ea typeface="Apple LiGothic" pitchFamily="2" charset="-120"/>
                <a:cs typeface="Verdana" charset="0"/>
              </a:rPr>
              <a:t>system (NMTSS) needs you</a:t>
            </a:r>
            <a:r>
              <a:rPr lang="en-US" sz="2100" dirty="0">
                <a:ea typeface="Apple LiGothic" pitchFamily="2" charset="-120"/>
                <a:cs typeface="Verdana" charset="0"/>
              </a:rPr>
              <a:t>!</a:t>
            </a:r>
            <a:endParaRPr lang="en-US" sz="2100" dirty="0">
              <a:ea typeface="Apple LiGothic" pitchFamily="2" charset="-120"/>
              <a:cs typeface="Verdana" charset="0"/>
            </a:endParaRP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100" dirty="0">
                <a:ea typeface="Apple LiGothic" pitchFamily="2" charset="-120"/>
                <a:cs typeface="Verdana" charset="0"/>
              </a:rPr>
              <a:t>Symbiotic relationship </a:t>
            </a:r>
            <a:r>
              <a:rPr lang="en-US" sz="2100" dirty="0">
                <a:ea typeface="Apple LiGothic" pitchFamily="2" charset="-120"/>
                <a:cs typeface="Verdana" charset="0"/>
              </a:rPr>
              <a:t>– </a:t>
            </a:r>
            <a:br>
              <a:rPr lang="en-US" sz="2100" dirty="0">
                <a:ea typeface="Apple LiGothic" pitchFamily="2" charset="-120"/>
                <a:cs typeface="Verdana" charset="0"/>
              </a:rPr>
            </a:br>
            <a:r>
              <a:rPr lang="en-US" sz="2100" dirty="0">
                <a:ea typeface="Apple LiGothic" pitchFamily="2" charset="-120"/>
                <a:cs typeface="Verdana" charset="0"/>
              </a:rPr>
              <a:t>one </a:t>
            </a:r>
            <a:r>
              <a:rPr lang="en-US" sz="2100" dirty="0">
                <a:ea typeface="Apple LiGothic" pitchFamily="2" charset="-120"/>
                <a:cs typeface="Verdana" charset="0"/>
              </a:rPr>
              <a:t>cannot live without the other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sz="2100" dirty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-226061" y="992078"/>
            <a:ext cx="7823225" cy="85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000" b="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我必須參加多少場會議和訓練</a:t>
            </a:r>
            <a:r>
              <a:rPr lang="en-US" altLang="zh-TW" sz="3000" b="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How many meetings and </a:t>
            </a:r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trainings </a:t>
            </a:r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do I have to go to</a:t>
            </a:r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?</a:t>
            </a:r>
            <a:endParaRPr lang="en-US" altLang="ja-JP" sz="21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/>
            </a:endParaRP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979543" y="1846159"/>
            <a:ext cx="7955522" cy="21074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7866" tIns="33338" rIns="67866" bIns="33338" numCol="1" rtlCol="0" anchor="ctr" anchorCtr="0" compatLnSpc="1">
            <a:prstTxWarp prst="textNoShape">
              <a:avLst/>
            </a:prstTxWarp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你必須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不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斷參加直至你自發想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參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加時，</a:t>
            </a:r>
            <a:endParaRPr lang="en-US" altLang="zh-TW" sz="3300" dirty="0">
              <a:ea typeface="Apple LiGothic" pitchFamily="2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你就不需要再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參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加任何會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議和訓練</a:t>
            </a:r>
            <a:r>
              <a:rPr lang="zh-TW" altLang="en-US" sz="3300" dirty="0">
                <a:ea typeface="Apple LiGothic" pitchFamily="2" charset="-120"/>
                <a:cs typeface="Times New Roman" panose="02020603050405020304" pitchFamily="18" charset="0"/>
              </a:rPr>
              <a:t>了！</a:t>
            </a:r>
            <a:endParaRPr lang="en-US" sz="3300" dirty="0"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559828" y="3011653"/>
            <a:ext cx="7955522" cy="21074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67866" tIns="33338" rIns="67866" bIns="33338" numCol="1" rtlCol="0" anchor="ctr" anchorCtr="0" compatLnSpc="1">
            <a:prstTxWarp prst="textNoShape">
              <a:avLst/>
            </a:prstTxWarp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100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YOU HAVE TO GO UNTIL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YOU WANT TO GO, THEN YOU </a:t>
            </a:r>
          </a:p>
          <a:p>
            <a:pPr marL="0" indent="0" algn="ctr">
              <a:buNone/>
            </a:pPr>
            <a:r>
              <a:rPr lang="en-US" sz="2100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DON’</a:t>
            </a:r>
            <a:r>
              <a:rPr lang="en-US" altLang="ja-JP" sz="2100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T NEED TO GO ANYMORE!!</a:t>
            </a:r>
            <a:endParaRPr lang="en-US" sz="2100" dirty="0">
              <a:solidFill>
                <a:srgbClr val="000000"/>
              </a:solidFill>
              <a:ea typeface="Apple LiGothic" pitchFamily="2" charset="-120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30446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928143" y="1386535"/>
            <a:ext cx="4024036" cy="992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我們志在留人發展志業，</a:t>
            </a:r>
            <a:r>
              <a:rPr lang="en-US" altLang="zh-TW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 </a:t>
            </a:r>
            <a:r>
              <a:rPr lang="zh-TW" altLang="en-US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直到靈光乍現。</a:t>
            </a:r>
            <a:endParaRPr lang="en-US" sz="27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485378"/>
              </p:ext>
            </p:extLst>
          </p:nvPr>
        </p:nvGraphicFramePr>
        <p:xfrm>
          <a:off x="5683141" y="1193389"/>
          <a:ext cx="1226344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Clip" r:id="rId3" imgW="1295400" imgH="3937000" progId="MS_ClipArt_Gallery.2">
                  <p:embed/>
                </p:oleObj>
              </mc:Choice>
              <mc:Fallback>
                <p:oleObj name="Clip" r:id="rId3" imgW="1295400" imgH="3937000" progId="MS_ClipArt_Gallery.2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3141" y="1193389"/>
                        <a:ext cx="1226344" cy="291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197182" y="2389383"/>
            <a:ext cx="5485959" cy="1315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We are in the business of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keeping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people in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the business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until the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light </a:t>
            </a:r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goes on.</a:t>
            </a:r>
          </a:p>
        </p:txBody>
      </p:sp>
    </p:spTree>
    <p:extLst>
      <p:ext uri="{BB962C8B-B14F-4D97-AF65-F5344CB8AC3E}">
        <p14:creationId xmlns:p14="http://schemas.microsoft.com/office/powerpoint/2010/main" val="26445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197182" y="1418248"/>
            <a:ext cx="6990359" cy="53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zh-TW" altLang="en-US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我們透過在</a:t>
            </a:r>
            <a:r>
              <a:rPr lang="en-US" altLang="zh-TW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NMTSS</a:t>
            </a:r>
            <a:r>
              <a:rPr lang="zh-TW" altLang="en-US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的成功路上共享財富</a:t>
            </a:r>
            <a:r>
              <a:rPr lang="en-US" altLang="zh-TW" sz="3000" dirty="0">
                <a:latin typeface="+mn-lt"/>
                <a:ea typeface="Apple LiGothic" pitchFamily="2" charset="-120"/>
                <a:cs typeface="Times New Roman" panose="02020603050405020304" pitchFamily="18" charset="0"/>
              </a:rPr>
              <a:t>!</a:t>
            </a:r>
            <a:endParaRPr lang="en-US" sz="3000" dirty="0">
              <a:latin typeface="+mn-lt"/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TextBox 2"/>
          <p:cNvSpPr txBox="1">
            <a:spLocks noChangeArrowheads="1"/>
          </p:cNvSpPr>
          <p:nvPr/>
        </p:nvSpPr>
        <p:spPr bwMode="auto">
          <a:xfrm>
            <a:off x="197182" y="2236317"/>
            <a:ext cx="6990359" cy="900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/>
              </a:rPr>
              <a:t>We are all financially tied together through the success of the NMTSS!</a:t>
            </a:r>
          </a:p>
        </p:txBody>
      </p:sp>
    </p:spTree>
    <p:extLst>
      <p:ext uri="{BB962C8B-B14F-4D97-AF65-F5344CB8AC3E}">
        <p14:creationId xmlns:p14="http://schemas.microsoft.com/office/powerpoint/2010/main" val="120621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1"/>
            <a:ext cx="7702390" cy="105345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02361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雙軌行銷計劃與管理業績紅利計劃</a:t>
            </a:r>
            <a: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5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BINOMIAL MARKETING AND MANAGEMENT </a:t>
            </a:r>
            <a:r>
              <a:rPr lang="en-US" sz="25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/>
            </a:r>
            <a:br>
              <a:rPr lang="en-US" sz="25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</a:br>
            <a:r>
              <a:rPr lang="en-US" sz="25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PERFORMANCE </a:t>
            </a:r>
            <a:r>
              <a:rPr lang="en-US" sz="25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COMPENSATION PLAN</a:t>
            </a:r>
            <a:endParaRPr lang="en-US" sz="25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57000" y="1204618"/>
            <a:ext cx="5891568" cy="1763771"/>
          </a:xfrm>
        </p:spPr>
        <p:txBody>
          <a:bodyPr>
            <a:noAutofit/>
          </a:bodyPr>
          <a:lstStyle/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以深度，而非廣度建立事業 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更易獲利及穩定 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強調「團隊</a:t>
            </a:r>
            <a:r>
              <a:rPr lang="en-US" altLang="zh-TW" sz="2700" dirty="0">
                <a:ea typeface="Apple LiGothic" pitchFamily="2" charset="-120"/>
                <a:cs typeface="Verdana" panose="020B0604030504040204" pitchFamily="34" charset="0"/>
              </a:rPr>
              <a:t>vs.</a:t>
            </a:r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個人」，並藉以借力 </a:t>
            </a:r>
            <a:endParaRPr lang="en-US" altLang="zh-TW" sz="2700" dirty="0"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zh-TW" altLang="en-US" sz="2700" dirty="0">
                <a:ea typeface="Apple LiGothic" pitchFamily="2" charset="-120"/>
                <a:cs typeface="Verdana" panose="020B0604030504040204" pitchFamily="34" charset="0"/>
              </a:rPr>
              <a:t>把組織內的競爭降至最低</a:t>
            </a:r>
            <a:endParaRPr lang="en-US" sz="27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1061429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5113" y="3035498"/>
            <a:ext cx="7621421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Build in depth not width</a:t>
            </a:r>
          </a:p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Profitability and Stability</a:t>
            </a:r>
          </a:p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Emphasize Team vs. Individual to create leverage</a:t>
            </a:r>
          </a:p>
          <a:p>
            <a:r>
              <a:rPr lang="en-US" sz="1700" dirty="0">
                <a:latin typeface="Verdana" charset="0"/>
                <a:ea typeface="Verdana" charset="0"/>
                <a:cs typeface="Verdana" charset="0"/>
              </a:rPr>
              <a:t>Minimizes competition within an organization</a:t>
            </a:r>
            <a:endParaRPr lang="en-US" sz="1700" dirty="0">
              <a:latin typeface="Verdana" charset="0"/>
              <a:ea typeface="Verdana" charset="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16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28651" y="997786"/>
            <a:ext cx="6434198" cy="1703463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出席所有本地研討會及大會</a:t>
            </a:r>
            <a:endParaRPr lang="en-US" altLang="zh-TW" sz="3000" dirty="0">
              <a:latin typeface="SimSun" panose="02010600030101010101" pitchFamily="2" charset="-122"/>
              <a:ea typeface="Apple LiGothic" pitchFamily="2" charset="-120"/>
              <a:cs typeface="Times New Roman" panose="02020603050405020304" pitchFamily="18" charset="0"/>
            </a:endParaRPr>
          </a:p>
          <a:p>
            <a:r>
              <a:rPr lang="zh-TW" altLang="en-US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每場研討會至少購買三張門票</a:t>
            </a:r>
            <a:r>
              <a:rPr lang="en-US" altLang="zh-TW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! </a:t>
            </a:r>
          </a:p>
          <a:p>
            <a:r>
              <a:rPr lang="zh-TW" altLang="en-US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邀請到最多與會來賓的人 </a:t>
            </a:r>
            <a:r>
              <a:rPr lang="en-US" altLang="zh-TW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— </a:t>
            </a:r>
            <a:r>
              <a:rPr lang="zh-TW" altLang="en-US" sz="3000" dirty="0">
                <a:latin typeface="SimSun" panose="02010600030101010101" pitchFamily="2" charset="-122"/>
                <a:ea typeface="Apple LiGothic" pitchFamily="2" charset="-120"/>
                <a:cs typeface="Times New Roman" panose="02020603050405020304" pitchFamily="18" charset="0"/>
              </a:rPr>
              <a:t>勝出！</a:t>
            </a:r>
            <a:endParaRPr lang="en-US" sz="3000" dirty="0">
              <a:latin typeface="SimSun" panose="02010600030101010101" pitchFamily="2" charset="-122"/>
              <a:ea typeface="Apple LiGothic" pitchFamily="2" charset="-120"/>
              <a:cs typeface="Times New Roman" panose="02020603050405020304" pitchFamily="18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2478670"/>
            <a:ext cx="6434198" cy="2911079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Attend </a:t>
            </a:r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all local seminars and </a:t>
            </a:r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corporate </a:t>
            </a:r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events</a:t>
            </a:r>
          </a:p>
          <a:p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Always </a:t>
            </a:r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buy a minimum of 3 tickets to every seminar!</a:t>
            </a:r>
          </a:p>
          <a:p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The </a:t>
            </a:r>
            <a:r>
              <a:rPr lang="en-US" sz="2600" dirty="0">
                <a:latin typeface="Verdana" charset="0"/>
                <a:ea typeface="Verdana" charset="0"/>
                <a:cs typeface="Verdana" charset="0"/>
              </a:rPr>
              <a:t>person with the most people at the events- WINS!</a:t>
            </a:r>
          </a:p>
        </p:txBody>
      </p:sp>
    </p:spTree>
    <p:extLst>
      <p:ext uri="{BB962C8B-B14F-4D97-AF65-F5344CB8AC3E}">
        <p14:creationId xmlns:p14="http://schemas.microsoft.com/office/powerpoint/2010/main" val="104891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245486" y="994173"/>
            <a:ext cx="7490032" cy="1396921"/>
          </a:xfrm>
          <a:prstGeom prst="rect">
            <a:avLst/>
          </a:prstGeom>
          <a:ln w="38100">
            <a:miter lim="800000"/>
            <a:headEnd/>
            <a:tailEnd/>
          </a:ln>
          <a:effectLst/>
        </p:spPr>
        <p:txBody>
          <a:bodyPr vert="horz" wrap="none" lIns="67866" tIns="33338" rIns="67866" bIns="33338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Verdana"/>
                <a:ea typeface="+mj-ea"/>
                <a:cs typeface="Verdana"/>
              </a:defRPr>
            </a:lvl1pPr>
          </a:lstStyle>
          <a:p>
            <a:pPr algn="ctr">
              <a:defRPr/>
            </a:pPr>
            <a:r>
              <a:rPr lang="zh-TW" altLang="en-US" sz="27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我不能保證你單靠出席每一場大會就能</a:t>
            </a:r>
            <a:r>
              <a:rPr lang="en-US" altLang="zh-TW" sz="27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100%</a:t>
            </a:r>
            <a:r>
              <a:rPr lang="zh-TW" altLang="en-US" sz="27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成</a:t>
            </a:r>
            <a:r>
              <a:rPr lang="zh-TW" altLang="en-US" sz="27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功</a:t>
            </a:r>
            <a:endParaRPr lang="en-US" altLang="zh-TW" sz="270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en-US" altLang="zh-TW" sz="21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I </a:t>
            </a:r>
            <a:r>
              <a:rPr lang="en-US" altLang="zh-TW" sz="21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can’t guarantee you a 100%</a:t>
            </a:r>
            <a:br>
              <a:rPr lang="en-US" altLang="zh-TW" sz="21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altLang="zh-TW" sz="210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success rate if you go to every event,</a:t>
            </a:r>
          </a:p>
          <a:p>
            <a:pPr algn="ctr">
              <a:defRPr/>
            </a:pPr>
            <a:endParaRPr lang="en-US" sz="270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64809" y="2126866"/>
            <a:ext cx="2067073" cy="698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866" tIns="33338" rIns="67866" bIns="33338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zh-TW" altLang="en-US" sz="4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然</a:t>
            </a:r>
            <a:r>
              <a:rPr lang="zh-TW" altLang="en-US" sz="4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而</a:t>
            </a:r>
            <a:r>
              <a:rPr lang="en-US" altLang="zh-TW" sz="4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BUT</a:t>
            </a:r>
            <a:endParaRPr lang="en-US" altLang="zh-TW" sz="41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448561" y="2837793"/>
            <a:ext cx="8537783" cy="112915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866" tIns="33338" rIns="67866" bIns="33338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TW" alt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我能</a:t>
            </a:r>
            <a:r>
              <a:rPr lang="zh-TW" alt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保證如果你缺席每場大會的話，你</a:t>
            </a:r>
            <a:r>
              <a:rPr lang="en-US" altLang="zh-TW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100%</a:t>
            </a:r>
            <a:r>
              <a:rPr lang="zh-TW" alt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會失敗！！</a:t>
            </a:r>
            <a:endParaRPr lang="en-US" altLang="zh-TW" sz="27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en-US" altLang="zh-TW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I </a:t>
            </a:r>
            <a:r>
              <a:rPr lang="en-US" altLang="zh-TW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can guarantee you a 100% failure rate </a:t>
            </a:r>
          </a:p>
          <a:p>
            <a:pPr algn="ctr">
              <a:defRPr/>
            </a:pPr>
            <a:r>
              <a:rPr lang="en-US" altLang="zh-TW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if you don’t go to every event</a:t>
            </a:r>
            <a:r>
              <a:rPr lang="en-US" altLang="zh-TW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!!</a:t>
            </a:r>
            <a:endParaRPr lang="en-US" altLang="zh-TW" sz="21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851499" y="3990242"/>
            <a:ext cx="6858000" cy="80599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 lIns="67866" tIns="33338" rIns="67866" bIns="33338" anchor="ctr">
            <a:spAutoFit/>
          </a:bodyPr>
          <a:lstStyle>
            <a:lvl1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72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zh-TW" alt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成</a:t>
            </a:r>
            <a:r>
              <a:rPr lang="zh-TW" altLang="en-US" sz="27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功沒有捷徑！</a:t>
            </a:r>
            <a:endParaRPr lang="en-US" altLang="zh-TW" sz="27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  <a:p>
            <a:pPr algn="ctr">
              <a:defRPr/>
            </a:pPr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You cannot negotiate the price of success</a:t>
            </a:r>
            <a:r>
              <a:rPr lang="en-US" sz="2100" b="0" dirty="0">
                <a:solidFill>
                  <a:srgbClr val="000000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!</a:t>
            </a:r>
            <a:endParaRPr lang="en-US" sz="2100" b="0" dirty="0">
              <a:solidFill>
                <a:srgbClr val="000000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透過從大會到大會建立事業</a:t>
            </a:r>
            <a: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27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Building from Event to </a:t>
            </a:r>
            <a:r>
              <a:rPr lang="en-US" sz="27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Event</a:t>
            </a:r>
            <a:endParaRPr lang="en-US" sz="27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3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" y="1200150"/>
            <a:ext cx="2328463" cy="2286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95600" y="1809750"/>
            <a:ext cx="430117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4000" dirty="0" smtClean="0">
                <a:solidFill>
                  <a:srgbClr val="002060"/>
                </a:solidFill>
                <a:ea typeface="華康儷中黑" panose="020B0509000000000000" pitchFamily="49" charset="-120"/>
              </a:rPr>
              <a:t>2016</a:t>
            </a:r>
            <a:r>
              <a:rPr lang="zh-TW" altLang="en-US" sz="4000" dirty="0" smtClean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美</a:t>
            </a:r>
            <a:r>
              <a:rPr lang="zh-TW" altLang="en-US" sz="4000" dirty="0">
                <a:solidFill>
                  <a:srgbClr val="002060"/>
                </a:solidFill>
                <a:latin typeface="華康儷中黑" panose="020B0509000000000000" pitchFamily="49" charset="-120"/>
                <a:ea typeface="華康儷中黑" panose="020B0509000000000000" pitchFamily="49" charset="-120"/>
              </a:rPr>
              <a:t>安香港年會</a:t>
            </a:r>
          </a:p>
        </p:txBody>
      </p:sp>
      <p:sp>
        <p:nvSpPr>
          <p:cNvPr id="9" name="Rectangle 8"/>
          <p:cNvSpPr/>
          <p:nvPr/>
        </p:nvSpPr>
        <p:spPr>
          <a:xfrm>
            <a:off x="2943101" y="2559875"/>
            <a:ext cx="47411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 dirty="0" smtClean="0">
                <a:solidFill>
                  <a:srgbClr val="002060"/>
                </a:solidFill>
                <a:ea typeface="華康儷中黑" panose="020B0509000000000000" pitchFamily="49" charset="-120"/>
              </a:rPr>
              <a:t>2016 Market </a:t>
            </a:r>
            <a:r>
              <a:rPr lang="en-US" altLang="zh-TW" sz="2000" dirty="0">
                <a:solidFill>
                  <a:srgbClr val="002060"/>
                </a:solidFill>
                <a:ea typeface="華康儷中黑" panose="020B0509000000000000" pitchFamily="49" charset="-120"/>
              </a:rPr>
              <a:t>Hong Kong Annual </a:t>
            </a:r>
            <a:r>
              <a:rPr lang="en-US" altLang="zh-TW" sz="2000" dirty="0" smtClean="0">
                <a:solidFill>
                  <a:srgbClr val="002060"/>
                </a:solidFill>
                <a:ea typeface="華康儷中黑" panose="020B0509000000000000" pitchFamily="49" charset="-120"/>
              </a:rPr>
              <a:t>Convention</a:t>
            </a:r>
            <a:endParaRPr lang="en-US" altLang="zh-TW" sz="2000" dirty="0">
              <a:solidFill>
                <a:srgbClr val="002060"/>
              </a:solidFill>
              <a:ea typeface="華康儷中黑" panose="020B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9673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35054" y="1705349"/>
            <a:ext cx="3212588" cy="907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r>
              <a:rPr lang="zh-TW" altLang="en-US" sz="1700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鼓勵團隊合作</a:t>
            </a:r>
            <a:endParaRPr lang="en-US" altLang="zh-TW" sz="1700" dirty="0">
              <a:solidFill>
                <a:srgbClr val="0000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en-US" altLang="zh-TW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ENCOURAGES TEAMWORK</a:t>
            </a:r>
            <a:endParaRPr lang="en-US" altLang="zh-TW" dirty="0">
              <a:solidFill>
                <a:srgbClr val="000000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3797" y="2735945"/>
            <a:ext cx="3204141" cy="907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r>
              <a:rPr lang="zh-TW" altLang="en-US" sz="1700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每個人都可以</a:t>
            </a:r>
            <a:r>
              <a:rPr lang="en-US" altLang="zh-TW" sz="1700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100%</a:t>
            </a:r>
            <a:r>
              <a:rPr lang="zh-TW" altLang="en-US" sz="1700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獲得銷售收入及所產生的點數</a:t>
            </a:r>
            <a:endParaRPr lang="en-US" altLang="zh-TW" sz="1700" dirty="0">
              <a:solidFill>
                <a:srgbClr val="0000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EVERYONE RECEIVES 100% CREDIT FOR SALES AND VOLUME </a:t>
            </a:r>
            <a:r>
              <a:rPr lang="en-US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GENERATED</a:t>
            </a:r>
            <a:endParaRPr lang="en-US" dirty="0">
              <a:solidFill>
                <a:srgbClr val="000000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3798" y="3838017"/>
            <a:ext cx="3415553" cy="90746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r>
              <a:rPr lang="zh-TW" altLang="en-US" sz="1700" dirty="0">
                <a:solidFill>
                  <a:srgbClr val="000000"/>
                </a:solidFill>
                <a:ea typeface="Apple LiGothic" pitchFamily="2" charset="-120"/>
                <a:cs typeface="Verdana" panose="020B0604030504040204" pitchFamily="34" charset="0"/>
              </a:rPr>
              <a:t>收入的多寡不取決於職位</a:t>
            </a:r>
            <a:endParaRPr lang="en-US" altLang="zh-TW" sz="1700" dirty="0">
              <a:solidFill>
                <a:srgbClr val="000000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r>
              <a:rPr lang="en-US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EARNING POTENTIAL IS NOT </a:t>
            </a:r>
            <a:br>
              <a:rPr lang="en-US" dirty="0">
                <a:solidFill>
                  <a:srgbClr val="000000"/>
                </a:solidFill>
                <a:ea typeface="Apple LiGothic" pitchFamily="2" charset="-120"/>
                <a:cs typeface="Verdana"/>
              </a:rPr>
            </a:br>
            <a:r>
              <a:rPr lang="en-US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DETERMINED BY </a:t>
            </a:r>
            <a:r>
              <a:rPr lang="en-US" dirty="0">
                <a:solidFill>
                  <a:srgbClr val="000000"/>
                </a:solidFill>
                <a:ea typeface="Apple LiGothic" pitchFamily="2" charset="-120"/>
                <a:cs typeface="Verdana"/>
              </a:rPr>
              <a:t>POSITION</a:t>
            </a:r>
            <a:endParaRPr lang="en-US" dirty="0">
              <a:solidFill>
                <a:srgbClr val="000000"/>
              </a:solidFill>
              <a:ea typeface="Apple LiGothic" pitchFamily="2" charset="-120"/>
              <a:cs typeface="Verdana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25" y="2653557"/>
            <a:ext cx="643496" cy="549389"/>
          </a:xfrm>
          <a:prstGeom prst="rect">
            <a:avLst/>
          </a:prstGeom>
        </p:spPr>
      </p:pic>
      <p:sp>
        <p:nvSpPr>
          <p:cNvPr id="14" name="Left-Right Arrow 13"/>
          <p:cNvSpPr>
            <a:spLocks noChangeArrowheads="1"/>
          </p:cNvSpPr>
          <p:nvPr/>
        </p:nvSpPr>
        <p:spPr bwMode="auto">
          <a:xfrm>
            <a:off x="4458091" y="4175110"/>
            <a:ext cx="4211516" cy="897920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lIns="68577" tIns="34289" rIns="68577" bIns="34289" anchor="ctr"/>
          <a:lstStyle/>
          <a:p>
            <a:pPr algn="ctr" defTabSz="342884"/>
            <a:endParaRPr lang="en-US" dirty="0">
              <a:solidFill>
                <a:srgbClr val="FFFFFF"/>
              </a:solidFill>
              <a:ea typeface="Apple LiGothic" pitchFamily="2" charset="-120"/>
              <a:cs typeface="Verdana" panose="020B060403050404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102" y="1803660"/>
            <a:ext cx="643142" cy="558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696" y="1801080"/>
            <a:ext cx="645754" cy="5640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742" y="2651716"/>
            <a:ext cx="641865" cy="5530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034" y="217480"/>
            <a:ext cx="1186028" cy="118602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398" y="2654644"/>
            <a:ext cx="640953" cy="54721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398" y="1800734"/>
            <a:ext cx="640753" cy="5647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857" y="2655027"/>
            <a:ext cx="643032" cy="5464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972" y="2647327"/>
            <a:ext cx="643202" cy="561848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4733441" y="3555292"/>
            <a:ext cx="3301548" cy="692495"/>
          </a:xfrm>
          <a:prstGeom prst="rect">
            <a:avLst/>
          </a:prstGeom>
          <a:effectLst/>
        </p:spPr>
        <p:txBody>
          <a:bodyPr wrap="square" lIns="68577" tIns="34289" rIns="68577" bIns="34289">
            <a:spAutoFit/>
          </a:bodyPr>
          <a:lstStyle/>
          <a:p>
            <a:pPr algn="ctr" defTabSz="342884">
              <a:lnSpc>
                <a:spcPct val="90000"/>
              </a:lnSpc>
            </a:pPr>
            <a:r>
              <a:rPr lang="zh-TW" altLang="en-US" sz="15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 panose="020B0604030504040204" pitchFamily="34" charset="0"/>
              </a:rPr>
              <a:t>地產、保險、行銷、傳統產業</a:t>
            </a:r>
            <a:endParaRPr lang="en-US" altLang="zh-TW" sz="1500" dirty="0">
              <a:ln w="3175">
                <a:noFill/>
              </a:ln>
              <a:solidFill>
                <a:prstClr val="white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342884">
              <a:lnSpc>
                <a:spcPct val="90000"/>
              </a:lnSpc>
            </a:pPr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/>
              </a:rPr>
              <a:t>REAL </a:t>
            </a:r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/>
              </a:rPr>
              <a:t>ESTATE, INSURANCE, SALES, TRADITIONAL </a:t>
            </a:r>
            <a:r>
              <a:rPr lang="en-US" sz="1500" dirty="0">
                <a:ln w="3175">
                  <a:noFill/>
                </a:ln>
                <a:solidFill>
                  <a:prstClr val="white"/>
                </a:solidFill>
                <a:ea typeface="Apple LiGothic" pitchFamily="2" charset="-120"/>
                <a:cs typeface="Verdana"/>
              </a:rPr>
              <a:t>BUSINESS</a:t>
            </a:r>
            <a:endParaRPr lang="en-US" sz="1500" dirty="0">
              <a:ln w="3175">
                <a:noFill/>
              </a:ln>
              <a:solidFill>
                <a:prstClr val="white"/>
              </a:solidFill>
              <a:ea typeface="Apple LiGothic" pitchFamily="2" charset="-120"/>
              <a:cs typeface="Verdana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820" y="2647681"/>
            <a:ext cx="645311" cy="561140"/>
          </a:xfrm>
          <a:prstGeom prst="rect">
            <a:avLst/>
          </a:prstGeom>
        </p:spPr>
      </p:pic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860917" y="4321990"/>
            <a:ext cx="3356760" cy="53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7" tIns="34289" rIns="68577" bIns="34289">
            <a:spAutoFit/>
          </a:bodyPr>
          <a:lstStyle/>
          <a:p>
            <a:pPr algn="ctr" defTabSz="342884"/>
            <a:r>
              <a:rPr lang="zh-TW" altLang="en-US" sz="1500" dirty="0">
                <a:solidFill>
                  <a:srgbClr val="0FB7FF"/>
                </a:solidFill>
                <a:ea typeface="Apple LiGothic" pitchFamily="2" charset="-120"/>
                <a:cs typeface="Verdana" panose="020B0604030504040204" pitchFamily="34" charset="0"/>
              </a:rPr>
              <a:t>全部彼此競爭</a:t>
            </a:r>
            <a:endParaRPr lang="en-US" altLang="zh-TW" sz="1500" dirty="0">
              <a:solidFill>
                <a:srgbClr val="0FB7FF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342884"/>
            <a:r>
              <a:rPr lang="en-GB" sz="1500" dirty="0">
                <a:solidFill>
                  <a:srgbClr val="0FB7FF"/>
                </a:solidFill>
                <a:ea typeface="Apple LiGothic" pitchFamily="2" charset="-120"/>
                <a:cs typeface="Helvetica" charset="0"/>
              </a:rPr>
              <a:t>ALL IN </a:t>
            </a:r>
            <a:r>
              <a:rPr lang="en-GB" sz="1500" dirty="0">
                <a:solidFill>
                  <a:srgbClr val="0FB7FF"/>
                </a:solidFill>
                <a:ea typeface="Apple LiGothic" pitchFamily="2" charset="-120"/>
                <a:cs typeface="Helvetica" charset="0"/>
              </a:rPr>
              <a:t>COMPETITION</a:t>
            </a:r>
            <a:endParaRPr lang="en-GB" sz="1500" dirty="0">
              <a:solidFill>
                <a:srgbClr val="0FB7FF"/>
              </a:solidFill>
              <a:ea typeface="Apple LiGothic" pitchFamily="2" charset="-120"/>
              <a:cs typeface="Helvetica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 flipH="1">
            <a:off x="8148767" y="2309813"/>
            <a:ext cx="520843" cy="320280"/>
            <a:chOff x="928039" y="3567540"/>
            <a:chExt cx="694457" cy="427040"/>
          </a:xfrm>
        </p:grpSpPr>
        <p:cxnSp>
          <p:nvCxnSpPr>
            <p:cNvPr id="28" name="Straight Connector 27"/>
            <p:cNvCxnSpPr/>
            <p:nvPr/>
          </p:nvCxnSpPr>
          <p:spPr bwMode="auto">
            <a:xfrm flipH="1">
              <a:off x="936488" y="3567540"/>
              <a:ext cx="686008" cy="905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 bwMode="auto">
            <a:xfrm flipV="1">
              <a:off x="928039" y="3567541"/>
              <a:ext cx="8449" cy="42703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" name="Group 29"/>
          <p:cNvGrpSpPr/>
          <p:nvPr/>
        </p:nvGrpSpPr>
        <p:grpSpPr>
          <a:xfrm>
            <a:off x="4563978" y="2309577"/>
            <a:ext cx="415850" cy="320519"/>
            <a:chOff x="1261954" y="3567222"/>
            <a:chExt cx="554467" cy="427359"/>
          </a:xfrm>
        </p:grpSpPr>
        <p:cxnSp>
          <p:nvCxnSpPr>
            <p:cNvPr id="31" name="Straight Connector 30"/>
            <p:cNvCxnSpPr>
              <a:stCxn id="87" idx="1"/>
            </p:cNvCxnSpPr>
            <p:nvPr/>
          </p:nvCxnSpPr>
          <p:spPr bwMode="auto">
            <a:xfrm flipH="1">
              <a:off x="1261954" y="3567222"/>
              <a:ext cx="554467" cy="905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flipV="1">
              <a:off x="1343916" y="3576595"/>
              <a:ext cx="0" cy="41798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" name="Group 12"/>
          <p:cNvGrpSpPr>
            <a:grpSpLocks/>
          </p:cNvGrpSpPr>
          <p:nvPr/>
        </p:nvGrpSpPr>
        <p:grpSpPr bwMode="auto">
          <a:xfrm>
            <a:off x="5727096" y="1428753"/>
            <a:ext cx="114300" cy="703660"/>
            <a:chOff x="3216" y="1296"/>
            <a:chExt cx="96" cy="591"/>
          </a:xfrm>
        </p:grpSpPr>
        <p:sp>
          <p:nvSpPr>
            <p:cNvPr id="34" name="Line 13"/>
            <p:cNvSpPr>
              <a:spLocks noChangeShapeType="1"/>
            </p:cNvSpPr>
            <p:nvPr/>
          </p:nvSpPr>
          <p:spPr bwMode="auto">
            <a:xfrm>
              <a:off x="321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35" name="Line 14"/>
            <p:cNvSpPr>
              <a:spLocks noChangeShapeType="1"/>
            </p:cNvSpPr>
            <p:nvPr/>
          </p:nvSpPr>
          <p:spPr bwMode="auto">
            <a:xfrm flipV="1">
              <a:off x="3312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36" name="Group 15"/>
          <p:cNvGrpSpPr>
            <a:grpSpLocks/>
          </p:cNvGrpSpPr>
          <p:nvPr/>
        </p:nvGrpSpPr>
        <p:grpSpPr bwMode="auto">
          <a:xfrm>
            <a:off x="6870096" y="1428753"/>
            <a:ext cx="114300" cy="703660"/>
            <a:chOff x="4176" y="1296"/>
            <a:chExt cx="96" cy="591"/>
          </a:xfrm>
        </p:grpSpPr>
        <p:sp>
          <p:nvSpPr>
            <p:cNvPr id="37" name="Line 16"/>
            <p:cNvSpPr>
              <a:spLocks noChangeShapeType="1"/>
            </p:cNvSpPr>
            <p:nvPr/>
          </p:nvSpPr>
          <p:spPr bwMode="auto">
            <a:xfrm>
              <a:off x="4176" y="1887"/>
              <a:ext cx="96" cy="0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38" name="Line 17"/>
            <p:cNvSpPr>
              <a:spLocks noChangeShapeType="1"/>
            </p:cNvSpPr>
            <p:nvPr/>
          </p:nvSpPr>
          <p:spPr bwMode="auto">
            <a:xfrm flipV="1">
              <a:off x="4176" y="1296"/>
              <a:ext cx="0" cy="591"/>
            </a:xfrm>
            <a:prstGeom prst="line">
              <a:avLst/>
            </a:prstGeom>
            <a:noFill/>
            <a:ln w="19050">
              <a:solidFill>
                <a:srgbClr val="93BF3E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39" name="Group 18"/>
          <p:cNvGrpSpPr>
            <a:grpSpLocks/>
          </p:cNvGrpSpPr>
          <p:nvPr/>
        </p:nvGrpSpPr>
        <p:grpSpPr bwMode="auto">
          <a:xfrm>
            <a:off x="5727096" y="1428751"/>
            <a:ext cx="285750" cy="1625204"/>
            <a:chOff x="3216" y="1296"/>
            <a:chExt cx="240" cy="1365"/>
          </a:xfrm>
        </p:grpSpPr>
        <p:sp>
          <p:nvSpPr>
            <p:cNvPr id="40" name="Line 19"/>
            <p:cNvSpPr>
              <a:spLocks noChangeShapeType="1"/>
            </p:cNvSpPr>
            <p:nvPr/>
          </p:nvSpPr>
          <p:spPr bwMode="auto">
            <a:xfrm>
              <a:off x="3216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1" name="Line 20"/>
            <p:cNvSpPr>
              <a:spLocks noChangeShapeType="1"/>
            </p:cNvSpPr>
            <p:nvPr/>
          </p:nvSpPr>
          <p:spPr bwMode="auto">
            <a:xfrm flipV="1">
              <a:off x="3408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2" name="Line 21"/>
            <p:cNvSpPr>
              <a:spLocks noChangeShapeType="1"/>
            </p:cNvSpPr>
            <p:nvPr/>
          </p:nvSpPr>
          <p:spPr bwMode="auto">
            <a:xfrm>
              <a:off x="3216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3" name="Line 22"/>
            <p:cNvSpPr>
              <a:spLocks noChangeShapeType="1"/>
            </p:cNvSpPr>
            <p:nvPr/>
          </p:nvSpPr>
          <p:spPr bwMode="auto">
            <a:xfrm flipV="1">
              <a:off x="3456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4" name="Line 23"/>
            <p:cNvSpPr>
              <a:spLocks noChangeShapeType="1"/>
            </p:cNvSpPr>
            <p:nvPr/>
          </p:nvSpPr>
          <p:spPr bwMode="auto">
            <a:xfrm flipH="1">
              <a:off x="3216" y="1957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45" name="Group 24"/>
          <p:cNvGrpSpPr>
            <a:grpSpLocks/>
          </p:cNvGrpSpPr>
          <p:nvPr/>
        </p:nvGrpSpPr>
        <p:grpSpPr bwMode="auto">
          <a:xfrm>
            <a:off x="6698646" y="1428751"/>
            <a:ext cx="285750" cy="1625204"/>
            <a:chOff x="4032" y="1296"/>
            <a:chExt cx="240" cy="1365"/>
          </a:xfrm>
        </p:grpSpPr>
        <p:sp>
          <p:nvSpPr>
            <p:cNvPr id="46" name="Line 25"/>
            <p:cNvSpPr>
              <a:spLocks noChangeShapeType="1"/>
            </p:cNvSpPr>
            <p:nvPr/>
          </p:nvSpPr>
          <p:spPr bwMode="auto">
            <a:xfrm flipH="1">
              <a:off x="4080" y="2661"/>
              <a:ext cx="192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7" name="Line 26"/>
            <p:cNvSpPr>
              <a:spLocks noChangeShapeType="1"/>
            </p:cNvSpPr>
            <p:nvPr/>
          </p:nvSpPr>
          <p:spPr bwMode="auto">
            <a:xfrm flipV="1">
              <a:off x="4080" y="1296"/>
              <a:ext cx="0" cy="1365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8" name="Line 27"/>
            <p:cNvSpPr>
              <a:spLocks noChangeShapeType="1"/>
            </p:cNvSpPr>
            <p:nvPr/>
          </p:nvSpPr>
          <p:spPr bwMode="auto">
            <a:xfrm flipH="1">
              <a:off x="4032" y="2613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49" name="Line 28"/>
            <p:cNvSpPr>
              <a:spLocks noChangeShapeType="1"/>
            </p:cNvSpPr>
            <p:nvPr/>
          </p:nvSpPr>
          <p:spPr bwMode="auto">
            <a:xfrm flipV="1">
              <a:off x="4032" y="1956"/>
              <a:ext cx="0" cy="657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0" name="Line 29"/>
            <p:cNvSpPr>
              <a:spLocks noChangeShapeType="1"/>
            </p:cNvSpPr>
            <p:nvPr/>
          </p:nvSpPr>
          <p:spPr bwMode="auto">
            <a:xfrm>
              <a:off x="4032" y="1956"/>
              <a:ext cx="240" cy="0"/>
            </a:xfrm>
            <a:prstGeom prst="line">
              <a:avLst/>
            </a:prstGeom>
            <a:noFill/>
            <a:ln w="19050">
              <a:solidFill>
                <a:schemeClr val="accent5">
                  <a:lumMod val="40000"/>
                  <a:lumOff val="60000"/>
                </a:schemeClr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51" name="Group 30"/>
          <p:cNvGrpSpPr>
            <a:grpSpLocks/>
          </p:cNvGrpSpPr>
          <p:nvPr/>
        </p:nvGrpSpPr>
        <p:grpSpPr bwMode="auto">
          <a:xfrm>
            <a:off x="5727096" y="1428751"/>
            <a:ext cx="457200" cy="2524125"/>
            <a:chOff x="3216" y="1296"/>
            <a:chExt cx="384" cy="2120"/>
          </a:xfrm>
        </p:grpSpPr>
        <p:sp>
          <p:nvSpPr>
            <p:cNvPr id="52" name="Line 31"/>
            <p:cNvSpPr>
              <a:spLocks noChangeShapeType="1"/>
            </p:cNvSpPr>
            <p:nvPr/>
          </p:nvSpPr>
          <p:spPr bwMode="auto">
            <a:xfrm>
              <a:off x="3216" y="3416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3" name="Line 32"/>
            <p:cNvSpPr>
              <a:spLocks noChangeShapeType="1"/>
            </p:cNvSpPr>
            <p:nvPr/>
          </p:nvSpPr>
          <p:spPr bwMode="auto">
            <a:xfrm flipV="1">
              <a:off x="350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4" name="Line 33"/>
            <p:cNvSpPr>
              <a:spLocks noChangeShapeType="1"/>
            </p:cNvSpPr>
            <p:nvPr/>
          </p:nvSpPr>
          <p:spPr bwMode="auto">
            <a:xfrm>
              <a:off x="3216" y="3368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5" name="Line 34"/>
            <p:cNvSpPr>
              <a:spLocks noChangeShapeType="1"/>
            </p:cNvSpPr>
            <p:nvPr/>
          </p:nvSpPr>
          <p:spPr bwMode="auto">
            <a:xfrm flipV="1">
              <a:off x="3552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6" name="Line 35"/>
            <p:cNvSpPr>
              <a:spLocks noChangeShapeType="1"/>
            </p:cNvSpPr>
            <p:nvPr/>
          </p:nvSpPr>
          <p:spPr bwMode="auto">
            <a:xfrm flipH="1">
              <a:off x="321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7" name="Line 36"/>
            <p:cNvSpPr>
              <a:spLocks noChangeShapeType="1"/>
            </p:cNvSpPr>
            <p:nvPr/>
          </p:nvSpPr>
          <p:spPr bwMode="auto">
            <a:xfrm flipH="1">
              <a:off x="3216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8" name="Line 37"/>
            <p:cNvSpPr>
              <a:spLocks noChangeShapeType="1"/>
            </p:cNvSpPr>
            <p:nvPr/>
          </p:nvSpPr>
          <p:spPr bwMode="auto">
            <a:xfrm flipV="1">
              <a:off x="3600" y="2726"/>
              <a:ext cx="0" cy="594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59" name="Line 38"/>
            <p:cNvSpPr>
              <a:spLocks noChangeShapeType="1"/>
            </p:cNvSpPr>
            <p:nvPr/>
          </p:nvSpPr>
          <p:spPr bwMode="auto">
            <a:xfrm>
              <a:off x="3216" y="3320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60" name="Group 39"/>
          <p:cNvGrpSpPr>
            <a:grpSpLocks/>
          </p:cNvGrpSpPr>
          <p:nvPr/>
        </p:nvGrpSpPr>
        <p:grpSpPr bwMode="auto">
          <a:xfrm>
            <a:off x="6527196" y="1428750"/>
            <a:ext cx="457200" cy="2526506"/>
            <a:chOff x="3888" y="1296"/>
            <a:chExt cx="384" cy="2122"/>
          </a:xfrm>
        </p:grpSpPr>
        <p:sp>
          <p:nvSpPr>
            <p:cNvPr id="61" name="Line 40"/>
            <p:cNvSpPr>
              <a:spLocks noChangeShapeType="1"/>
            </p:cNvSpPr>
            <p:nvPr/>
          </p:nvSpPr>
          <p:spPr bwMode="auto">
            <a:xfrm>
              <a:off x="3984" y="3418"/>
              <a:ext cx="288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2" name="Line 41"/>
            <p:cNvSpPr>
              <a:spLocks noChangeShapeType="1"/>
            </p:cNvSpPr>
            <p:nvPr/>
          </p:nvSpPr>
          <p:spPr bwMode="auto">
            <a:xfrm flipV="1">
              <a:off x="3984" y="1296"/>
              <a:ext cx="0" cy="212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3" name="Line 42"/>
            <p:cNvSpPr>
              <a:spLocks noChangeShapeType="1"/>
            </p:cNvSpPr>
            <p:nvPr/>
          </p:nvSpPr>
          <p:spPr bwMode="auto">
            <a:xfrm flipH="1">
              <a:off x="3936" y="3370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4" name="Line 43"/>
            <p:cNvSpPr>
              <a:spLocks noChangeShapeType="1"/>
            </p:cNvSpPr>
            <p:nvPr/>
          </p:nvSpPr>
          <p:spPr bwMode="auto">
            <a:xfrm flipV="1">
              <a:off x="3936" y="2036"/>
              <a:ext cx="0" cy="133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5" name="Line 44"/>
            <p:cNvSpPr>
              <a:spLocks noChangeShapeType="1"/>
            </p:cNvSpPr>
            <p:nvPr/>
          </p:nvSpPr>
          <p:spPr bwMode="auto">
            <a:xfrm>
              <a:off x="3936" y="2036"/>
              <a:ext cx="336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6" name="Line 45"/>
            <p:cNvSpPr>
              <a:spLocks noChangeShapeType="1"/>
            </p:cNvSpPr>
            <p:nvPr/>
          </p:nvSpPr>
          <p:spPr bwMode="auto">
            <a:xfrm>
              <a:off x="3888" y="2726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7" name="Line 46"/>
            <p:cNvSpPr>
              <a:spLocks noChangeShapeType="1"/>
            </p:cNvSpPr>
            <p:nvPr/>
          </p:nvSpPr>
          <p:spPr bwMode="auto">
            <a:xfrm flipV="1">
              <a:off x="3888" y="2726"/>
              <a:ext cx="0" cy="602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68" name="Line 47"/>
            <p:cNvSpPr>
              <a:spLocks noChangeShapeType="1"/>
            </p:cNvSpPr>
            <p:nvPr/>
          </p:nvSpPr>
          <p:spPr bwMode="auto">
            <a:xfrm>
              <a:off x="3888" y="3322"/>
              <a:ext cx="384" cy="0"/>
            </a:xfrm>
            <a:prstGeom prst="line">
              <a:avLst/>
            </a:prstGeom>
            <a:noFill/>
            <a:ln w="19050">
              <a:solidFill>
                <a:srgbClr val="207D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404760" y="1200782"/>
            <a:ext cx="2403913" cy="1445079"/>
            <a:chOff x="3169822" y="2088835"/>
            <a:chExt cx="3205217" cy="1926772"/>
          </a:xfrm>
        </p:grpSpPr>
        <p:grpSp>
          <p:nvGrpSpPr>
            <p:cNvPr id="70" name="Group 69"/>
            <p:cNvGrpSpPr/>
            <p:nvPr/>
          </p:nvGrpSpPr>
          <p:grpSpPr>
            <a:xfrm>
              <a:off x="3169822" y="2514600"/>
              <a:ext cx="3200400" cy="374166"/>
              <a:chOff x="2914583" y="2352675"/>
              <a:chExt cx="3750378" cy="438465"/>
            </a:xfrm>
          </p:grpSpPr>
          <p:cxnSp>
            <p:nvCxnSpPr>
              <p:cNvPr id="76" name="Straight Connector 75"/>
              <p:cNvCxnSpPr/>
              <p:nvPr/>
            </p:nvCxnSpPr>
            <p:spPr bwMode="auto">
              <a:xfrm>
                <a:off x="2914583" y="2362200"/>
                <a:ext cx="3750378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7" name="Straight Connector 76"/>
              <p:cNvCxnSpPr/>
              <p:nvPr/>
            </p:nvCxnSpPr>
            <p:spPr bwMode="auto">
              <a:xfrm>
                <a:off x="2914583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8" name="Straight Connector 77"/>
              <p:cNvCxnSpPr/>
              <p:nvPr/>
            </p:nvCxnSpPr>
            <p:spPr bwMode="auto">
              <a:xfrm>
                <a:off x="4166728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79" name="Straight Connector 78"/>
              <p:cNvCxnSpPr/>
              <p:nvPr/>
            </p:nvCxnSpPr>
            <p:spPr bwMode="auto">
              <a:xfrm>
                <a:off x="5414835" y="2352675"/>
                <a:ext cx="0" cy="406981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0" name="Straight Connector 79"/>
              <p:cNvCxnSpPr/>
              <p:nvPr/>
            </p:nvCxnSpPr>
            <p:spPr bwMode="auto">
              <a:xfrm>
                <a:off x="6664961" y="2352675"/>
                <a:ext cx="0" cy="438465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71" name="Straight Connector 70"/>
            <p:cNvCxnSpPr/>
            <p:nvPr/>
          </p:nvCxnSpPr>
          <p:spPr bwMode="auto">
            <a:xfrm>
              <a:off x="3169822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Straight Connector 71"/>
            <p:cNvCxnSpPr/>
            <p:nvPr/>
          </p:nvCxnSpPr>
          <p:spPr bwMode="auto">
            <a:xfrm>
              <a:off x="4229291" y="3641441"/>
              <a:ext cx="0" cy="353141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Straight Connector 72"/>
            <p:cNvCxnSpPr/>
            <p:nvPr/>
          </p:nvCxnSpPr>
          <p:spPr bwMode="auto">
            <a:xfrm>
              <a:off x="5303422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Straight Connector 73"/>
            <p:cNvCxnSpPr/>
            <p:nvPr/>
          </p:nvCxnSpPr>
          <p:spPr bwMode="auto">
            <a:xfrm>
              <a:off x="6375039" y="3641441"/>
              <a:ext cx="0" cy="374166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Straight Connector 74"/>
            <p:cNvCxnSpPr/>
            <p:nvPr/>
          </p:nvCxnSpPr>
          <p:spPr bwMode="auto">
            <a:xfrm>
              <a:off x="4765344" y="2088835"/>
              <a:ext cx="0" cy="438465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1" name="Left-Right Arrow 80"/>
          <p:cNvSpPr>
            <a:spLocks noChangeArrowheads="1"/>
          </p:cNvSpPr>
          <p:nvPr/>
        </p:nvSpPr>
        <p:spPr bwMode="auto">
          <a:xfrm rot="5400000">
            <a:off x="6718724" y="2276380"/>
            <a:ext cx="4211516" cy="836927"/>
          </a:xfrm>
          <a:prstGeom prst="leftRightArrow">
            <a:avLst>
              <a:gd name="adj1" fmla="val 58791"/>
              <a:gd name="adj2" fmla="val 68571"/>
            </a:avLst>
          </a:prstGeom>
          <a:solidFill>
            <a:schemeClr val="bg1"/>
          </a:solidFill>
          <a:ln>
            <a:noFill/>
          </a:ln>
          <a:extLst/>
        </p:spPr>
        <p:txBody>
          <a:bodyPr lIns="68577" tIns="34289" rIns="68577" bIns="34289" anchor="ctr"/>
          <a:lstStyle/>
          <a:p>
            <a:pPr algn="ctr" defTabSz="342884"/>
            <a:r>
              <a:rPr lang="zh-TW" altLang="en-US" sz="1500" dirty="0">
                <a:solidFill>
                  <a:srgbClr val="0FB7FF"/>
                </a:solidFill>
                <a:ea typeface="Apple LiGothic" pitchFamily="2" charset="-120"/>
                <a:cs typeface="Verdana" panose="020B0604030504040204" pitchFamily="34" charset="0"/>
              </a:rPr>
              <a:t>全部一起合</a:t>
            </a:r>
            <a:r>
              <a:rPr lang="zh-TW" altLang="en-US" sz="1500" dirty="0">
                <a:solidFill>
                  <a:srgbClr val="0FB7FF"/>
                </a:solidFill>
                <a:ea typeface="Apple LiGothic" pitchFamily="2" charset="-120"/>
                <a:cs typeface="Verdana" panose="020B0604030504040204" pitchFamily="34" charset="0"/>
              </a:rPr>
              <a:t>作</a:t>
            </a:r>
            <a:endParaRPr lang="en-US" altLang="zh-TW" sz="1500" dirty="0">
              <a:solidFill>
                <a:srgbClr val="0FB7FF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 algn="ctr" defTabSz="342884"/>
            <a:r>
              <a:rPr lang="en-US" sz="1200" dirty="0">
                <a:solidFill>
                  <a:srgbClr val="0FB7FF"/>
                </a:solidFill>
                <a:ea typeface="Apple LiGothic" pitchFamily="2" charset="-120"/>
                <a:cs typeface="Helvetica" charset="0"/>
              </a:rPr>
              <a:t>ALL </a:t>
            </a:r>
            <a:r>
              <a:rPr lang="en-US" sz="1200" dirty="0">
                <a:solidFill>
                  <a:srgbClr val="0FB7FF"/>
                </a:solidFill>
                <a:ea typeface="Apple LiGothic" pitchFamily="2" charset="-120"/>
                <a:cs typeface="Helvetica" charset="0"/>
              </a:rPr>
              <a:t>WORKING </a:t>
            </a:r>
            <a:r>
              <a:rPr lang="en-US" sz="1200" dirty="0">
                <a:solidFill>
                  <a:srgbClr val="0FB7FF"/>
                </a:solidFill>
                <a:ea typeface="Apple LiGothic" pitchFamily="2" charset="-120"/>
                <a:cs typeface="Helvetica" charset="0"/>
              </a:rPr>
              <a:t>TOGETHER</a:t>
            </a:r>
            <a:endParaRPr lang="en-US" sz="1200" dirty="0">
              <a:solidFill>
                <a:srgbClr val="0FB7FF"/>
              </a:solidFill>
              <a:ea typeface="Apple LiGothic" pitchFamily="2" charset="-120"/>
              <a:cs typeface="Helvetica" charset="0"/>
            </a:endParaRPr>
          </a:p>
        </p:txBody>
      </p:sp>
      <p:grpSp>
        <p:nvGrpSpPr>
          <p:cNvPr id="82" name="Group 48"/>
          <p:cNvGrpSpPr>
            <a:grpSpLocks/>
          </p:cNvGrpSpPr>
          <p:nvPr/>
        </p:nvGrpSpPr>
        <p:grpSpPr bwMode="auto">
          <a:xfrm>
            <a:off x="4294029" y="1403508"/>
            <a:ext cx="1244204" cy="3408760"/>
            <a:chOff x="2064" y="1275"/>
            <a:chExt cx="1045" cy="2863"/>
          </a:xfrm>
        </p:grpSpPr>
        <p:sp>
          <p:nvSpPr>
            <p:cNvPr id="83" name="Line 49"/>
            <p:cNvSpPr>
              <a:spLocks noChangeShapeType="1"/>
            </p:cNvSpPr>
            <p:nvPr/>
          </p:nvSpPr>
          <p:spPr bwMode="auto">
            <a:xfrm>
              <a:off x="2208" y="413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4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6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5" name="Line 51"/>
            <p:cNvSpPr>
              <a:spLocks noChangeShapeType="1"/>
            </p:cNvSpPr>
            <p:nvPr/>
          </p:nvSpPr>
          <p:spPr bwMode="auto">
            <a:xfrm flipH="1" flipV="1">
              <a:off x="2160" y="4090"/>
              <a:ext cx="432" cy="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6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5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7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8" name="Line 54"/>
            <p:cNvSpPr>
              <a:spLocks noChangeShapeType="1"/>
            </p:cNvSpPr>
            <p:nvPr/>
          </p:nvSpPr>
          <p:spPr bwMode="auto">
            <a:xfrm>
              <a:off x="2112" y="2727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89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1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0" name="Line 56"/>
            <p:cNvSpPr>
              <a:spLocks noChangeShapeType="1"/>
            </p:cNvSpPr>
            <p:nvPr/>
          </p:nvSpPr>
          <p:spPr bwMode="auto">
            <a:xfrm>
              <a:off x="2112" y="404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1" name="Line 57"/>
            <p:cNvSpPr>
              <a:spLocks noChangeShapeType="1"/>
            </p:cNvSpPr>
            <p:nvPr/>
          </p:nvSpPr>
          <p:spPr bwMode="auto">
            <a:xfrm flipV="1">
              <a:off x="2208" y="1275"/>
              <a:ext cx="901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2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3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3" name="Line 59"/>
            <p:cNvSpPr>
              <a:spLocks noChangeShapeType="1"/>
            </p:cNvSpPr>
            <p:nvPr/>
          </p:nvSpPr>
          <p:spPr bwMode="auto">
            <a:xfrm>
              <a:off x="2064" y="399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4" name="Line 60"/>
            <p:cNvSpPr>
              <a:spLocks noChangeShapeType="1"/>
            </p:cNvSpPr>
            <p:nvPr/>
          </p:nvSpPr>
          <p:spPr bwMode="auto">
            <a:xfrm>
              <a:off x="2064" y="3362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grpSp>
        <p:nvGrpSpPr>
          <p:cNvPr id="95" name="Group 48"/>
          <p:cNvGrpSpPr>
            <a:grpSpLocks/>
          </p:cNvGrpSpPr>
          <p:nvPr/>
        </p:nvGrpSpPr>
        <p:grpSpPr bwMode="auto">
          <a:xfrm flipH="1">
            <a:off x="7110132" y="1403746"/>
            <a:ext cx="1233768" cy="3396854"/>
            <a:chOff x="2064" y="1275"/>
            <a:chExt cx="1101" cy="2853"/>
          </a:xfrm>
        </p:grpSpPr>
        <p:sp>
          <p:nvSpPr>
            <p:cNvPr id="96" name="Line 49"/>
            <p:cNvSpPr>
              <a:spLocks noChangeShapeType="1"/>
            </p:cNvSpPr>
            <p:nvPr/>
          </p:nvSpPr>
          <p:spPr bwMode="auto">
            <a:xfrm>
              <a:off x="2208" y="4128"/>
              <a:ext cx="384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7" name="Line 50"/>
            <p:cNvSpPr>
              <a:spLocks noChangeShapeType="1"/>
            </p:cNvSpPr>
            <p:nvPr/>
          </p:nvSpPr>
          <p:spPr bwMode="auto">
            <a:xfrm flipV="1">
              <a:off x="2208" y="1275"/>
              <a:ext cx="0" cy="2853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8" name="Line 51"/>
            <p:cNvSpPr>
              <a:spLocks noChangeShapeType="1"/>
            </p:cNvSpPr>
            <p:nvPr/>
          </p:nvSpPr>
          <p:spPr bwMode="auto">
            <a:xfrm flipH="1">
              <a:off x="2160" y="4080"/>
              <a:ext cx="432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99" name="Line 52"/>
            <p:cNvSpPr>
              <a:spLocks noChangeShapeType="1"/>
            </p:cNvSpPr>
            <p:nvPr/>
          </p:nvSpPr>
          <p:spPr bwMode="auto">
            <a:xfrm flipV="1">
              <a:off x="2160" y="2036"/>
              <a:ext cx="0" cy="2044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0" name="Line 53"/>
            <p:cNvSpPr>
              <a:spLocks noChangeShapeType="1"/>
            </p:cNvSpPr>
            <p:nvPr/>
          </p:nvSpPr>
          <p:spPr bwMode="auto">
            <a:xfrm>
              <a:off x="2160" y="2036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1" name="Line 54"/>
            <p:cNvSpPr>
              <a:spLocks noChangeShapeType="1"/>
            </p:cNvSpPr>
            <p:nvPr/>
          </p:nvSpPr>
          <p:spPr bwMode="auto">
            <a:xfrm>
              <a:off x="2112" y="2726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2" name="Line 55"/>
            <p:cNvSpPr>
              <a:spLocks noChangeShapeType="1"/>
            </p:cNvSpPr>
            <p:nvPr/>
          </p:nvSpPr>
          <p:spPr bwMode="auto">
            <a:xfrm flipV="1">
              <a:off x="2112" y="2727"/>
              <a:ext cx="0" cy="1305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3" name="Line 56"/>
            <p:cNvSpPr>
              <a:spLocks noChangeShapeType="1"/>
            </p:cNvSpPr>
            <p:nvPr/>
          </p:nvSpPr>
          <p:spPr bwMode="auto">
            <a:xfrm>
              <a:off x="2112" y="4032"/>
              <a:ext cx="48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4" name="Line 57"/>
            <p:cNvSpPr>
              <a:spLocks noChangeShapeType="1"/>
            </p:cNvSpPr>
            <p:nvPr/>
          </p:nvSpPr>
          <p:spPr bwMode="auto">
            <a:xfrm>
              <a:off x="2208" y="1275"/>
              <a:ext cx="957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5" name="Line 58"/>
            <p:cNvSpPr>
              <a:spLocks noChangeShapeType="1"/>
            </p:cNvSpPr>
            <p:nvPr/>
          </p:nvSpPr>
          <p:spPr bwMode="auto">
            <a:xfrm flipV="1">
              <a:off x="2064" y="3362"/>
              <a:ext cx="0" cy="622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6" name="Line 59"/>
            <p:cNvSpPr>
              <a:spLocks noChangeShapeType="1"/>
            </p:cNvSpPr>
            <p:nvPr/>
          </p:nvSpPr>
          <p:spPr bwMode="auto">
            <a:xfrm>
              <a:off x="2064" y="398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  <p:sp>
          <p:nvSpPr>
            <p:cNvPr id="107" name="Line 60"/>
            <p:cNvSpPr>
              <a:spLocks noChangeShapeType="1"/>
            </p:cNvSpPr>
            <p:nvPr/>
          </p:nvSpPr>
          <p:spPr bwMode="auto">
            <a:xfrm>
              <a:off x="2064" y="3364"/>
              <a:ext cx="528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800" dirty="0">
                <a:solidFill>
                  <a:srgbClr val="FFFFFF"/>
                </a:solidFill>
                <a:ea typeface="Apple LiGothic" pitchFamily="2" charset="-120"/>
                <a:cs typeface="Verdana" panose="020B0604030504040204" pitchFamily="34" charset="0"/>
              </a:endParaRPr>
            </a:p>
          </p:txBody>
        </p:sp>
      </p:grpSp>
      <p:pic>
        <p:nvPicPr>
          <p:cNvPr id="108" name="Picture 10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1876" y="1800734"/>
            <a:ext cx="643997" cy="56477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9198" y="113889"/>
            <a:ext cx="3133578" cy="1546529"/>
          </a:xfrm>
          <a:prstGeom prst="rect">
            <a:avLst/>
          </a:prstGeom>
          <a:solidFill>
            <a:srgbClr val="92887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 rtl="1"/>
            <a:endParaRPr lang="en-US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5275" y="185681"/>
            <a:ext cx="3037501" cy="1481942"/>
          </a:xfrm>
          <a:prstGeom prst="rect">
            <a:avLst/>
          </a:prstGeom>
          <a:solidFill>
            <a:srgbClr val="928879"/>
          </a:solidFill>
        </p:spPr>
        <p:txBody>
          <a:bodyPr wrap="square" lIns="68577" tIns="34289" rIns="68577" bIns="34289" rtlCol="0">
            <a:spAutoFit/>
          </a:bodyPr>
          <a:lstStyle/>
          <a:p>
            <a:pPr>
              <a:lnSpc>
                <a:spcPct val="90000"/>
              </a:lnSpc>
            </a:pPr>
            <a:r>
              <a:rPr lang="zh-TW" altLang="en-US" sz="3300" b="1" cap="all" spc="75" dirty="0">
                <a:ln w="3175">
                  <a:noFill/>
                </a:ln>
                <a:solidFill>
                  <a:schemeClr val="bg1"/>
                </a:solidFill>
                <a:ea typeface="Apple LiGothic" pitchFamily="2" charset="-120"/>
                <a:cs typeface="Verdana" panose="020B0604030504040204" pitchFamily="34" charset="0"/>
              </a:rPr>
              <a:t>水平式行銷</a:t>
            </a:r>
            <a:endParaRPr lang="en-US" altLang="zh-TW" sz="3300" b="1" cap="all" spc="75" dirty="0">
              <a:ln w="3175">
                <a:noFill/>
              </a:ln>
              <a:solidFill>
                <a:schemeClr val="bg1"/>
              </a:solidFill>
              <a:ea typeface="Apple LiGothic" pitchFamily="2" charset="-120"/>
              <a:cs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300" b="1" cap="all" spc="75" dirty="0" err="1">
                <a:ln w="3175">
                  <a:noFill/>
                </a:ln>
                <a:solidFill>
                  <a:schemeClr val="bg1"/>
                </a:solidFill>
                <a:ea typeface="Apple LiGothic" pitchFamily="2" charset="-120"/>
                <a:cs typeface="Helvetica"/>
              </a:rPr>
              <a:t>HORIZONtal</a:t>
            </a:r>
            <a:r>
              <a:rPr lang="en-US" sz="2300" b="1" cap="all" spc="75" dirty="0">
                <a:ln w="3175">
                  <a:noFill/>
                </a:ln>
                <a:solidFill>
                  <a:schemeClr val="bg1"/>
                </a:solidFill>
                <a:ea typeface="Apple LiGothic" pitchFamily="2" charset="-120"/>
                <a:cs typeface="Helvetica"/>
              </a:rPr>
              <a:t> Marketing </a:t>
            </a:r>
            <a:r>
              <a:rPr lang="en-US" sz="2300" b="1" cap="all" spc="75" dirty="0">
                <a:ln w="3175">
                  <a:noFill/>
                </a:ln>
                <a:solidFill>
                  <a:schemeClr val="bg1"/>
                </a:solidFill>
                <a:ea typeface="Apple LiGothic" pitchFamily="2" charset="-120"/>
                <a:cs typeface="Helvetica"/>
              </a:rPr>
              <a:t>Structure</a:t>
            </a:r>
            <a:endParaRPr lang="en-US" sz="2300" b="1" cap="all" spc="75" dirty="0">
              <a:ln w="3175">
                <a:noFill/>
              </a:ln>
              <a:solidFill>
                <a:schemeClr val="bg1"/>
              </a:solidFill>
              <a:ea typeface="Apple LiGothic" pitchFamily="2" charset="-120"/>
              <a:cs typeface="Helvetica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2643 -0.002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-116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1.11111E-6 L -0.0483 -1.11111E-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2" y="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2.96296E-6 L -0.04635 0.2937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14676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-0.1763 0.29746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1486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12865 0.14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32" y="7083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3.75E-6 -2.96296E-6 L 4.79167E-6 -4.44444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1250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175 4.07407E-6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5" y="-833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11111E-6 L -0.00143 0.30625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1530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.00671 L 0.1267 0.16273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8" y="7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6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100"/>
                            </p:stCondLst>
                            <p:childTnLst>
                              <p:par>
                                <p:cTn id="8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600"/>
                            </p:stCondLst>
                            <p:childTnLst>
                              <p:par>
                                <p:cTn id="9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6100"/>
                            </p:stCondLst>
                            <p:childTnLst>
                              <p:par>
                                <p:cTn id="9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"/>
                            </p:stCondLst>
                            <p:childTnLst>
                              <p:par>
                                <p:cTn id="9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1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7600"/>
                            </p:stCondLst>
                            <p:childTnLst>
                              <p:par>
                                <p:cTn id="10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100"/>
                            </p:stCondLst>
                            <p:childTnLst>
                              <p:par>
                                <p:cTn id="1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14" grpId="0" animBg="1"/>
      <p:bldP spid="14" grpId="1" animBg="1"/>
      <p:bldP spid="24" grpId="0"/>
      <p:bldP spid="26" grpId="0"/>
      <p:bldP spid="26" grpId="1"/>
      <p:bldP spid="81" grpId="0" animBg="1"/>
      <p:bldP spid="4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163" y="-945"/>
            <a:ext cx="9152741" cy="994172"/>
          </a:xfrm>
        </p:spPr>
        <p:txBody>
          <a:bodyPr>
            <a:normAutofit/>
          </a:bodyPr>
          <a:lstStyle/>
          <a:p>
            <a:r>
              <a:rPr lang="zh-TW" altLang="en-US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產品代理系統與無牆百貨商場</a:t>
            </a:r>
            <a:r>
              <a:rPr lang="en-US" altLang="zh-TW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®</a:t>
            </a:r>
            <a:br>
              <a:rPr lang="en-US" altLang="zh-TW" sz="30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18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PRODUCT BROKERAGE SYSTEM AND </a:t>
            </a:r>
            <a:r>
              <a:rPr lang="en-US" sz="18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MALL </a:t>
            </a:r>
            <a:r>
              <a:rPr lang="en-US" sz="18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WITHOUT </a:t>
            </a:r>
            <a:r>
              <a:rPr lang="en-US" sz="18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WALLS®</a:t>
            </a:r>
            <a:endParaRPr lang="en-US" sz="1800" dirty="0">
              <a:solidFill>
                <a:srgbClr val="FFFFFF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74932" y="954706"/>
            <a:ext cx="6908097" cy="556715"/>
          </a:xfrm>
        </p:spPr>
        <p:txBody>
          <a:bodyPr>
            <a:noAutofit/>
          </a:bodyPr>
          <a:lstStyle/>
          <a:p>
            <a:r>
              <a:rPr lang="zh-TW" altLang="en-US" sz="2100" b="1" dirty="0">
                <a:ea typeface="Apple LiGothic" pitchFamily="2" charset="-120"/>
                <a:cs typeface="Verdana" panose="020B0604030504040204" pitchFamily="34" charset="0"/>
              </a:rPr>
              <a:t>不進行生產 </a:t>
            </a:r>
            <a:endParaRPr lang="en-US" altLang="zh-TW" sz="2100" b="1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免除生產成本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免除庫存成本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免受市場潮流波動成本拖累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避免出現單一產品類別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/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系列</a:t>
            </a:r>
            <a:endParaRPr lang="en-US" sz="2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86757" y="2857500"/>
            <a:ext cx="4439978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100" b="1" dirty="0">
                <a:ea typeface="Apple LiGothic" pitchFamily="2" charset="-120"/>
                <a:cs typeface="Verdana" panose="020B0604030504040204" pitchFamily="34" charset="0"/>
              </a:rPr>
              <a:t>動態</a:t>
            </a:r>
            <a:r>
              <a:rPr lang="en-US" altLang="zh-TW" sz="2100" b="1" dirty="0">
                <a:ea typeface="Apple LiGothic" pitchFamily="2" charset="-120"/>
                <a:cs typeface="Verdana" panose="020B0604030504040204" pitchFamily="34" charset="0"/>
              </a:rPr>
              <a:t>vs.</a:t>
            </a:r>
            <a:r>
              <a:rPr lang="zh-TW" altLang="en-US" sz="2100" b="1" dirty="0">
                <a:ea typeface="Apple LiGothic" pitchFamily="2" charset="-120"/>
                <a:cs typeface="Verdana" panose="020B0604030504040204" pitchFamily="34" charset="0"/>
              </a:rPr>
              <a:t>靜態模式</a:t>
            </a:r>
            <a:endParaRPr lang="en-US" altLang="zh-TW" sz="2100" b="1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分別出當下的市場潮流與熱門產品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確保取得較佳「產品」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  <a:sym typeface="Wingdings" panose="05000000000000000000" pitchFamily="2" charset="2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淘汰低需求產品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提供多元化產品類別與系列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787096" y="1103258"/>
            <a:ext cx="4631691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ea typeface="Apple LiGothic" pitchFamily="2" charset="-120"/>
                <a:cs typeface="Verdana" charset="0"/>
              </a:rPr>
              <a:t>Do not manufacture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Eliminate costs of making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Eliminate costs of inventory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Eliminate cost of marketplace swings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Eliminate one category/line of product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73554" y="2739634"/>
            <a:ext cx="4689143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ea typeface="Apple LiGothic" pitchFamily="2" charset="-120"/>
                <a:cs typeface="Verdana" charset="0"/>
              </a:rPr>
              <a:t>Dynamic vs. Static Model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Identify trends in market and products in current demand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Secure manufacture of better "product"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Let products go that have lost demand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Provide multiple product categories and lines</a:t>
            </a:r>
          </a:p>
        </p:txBody>
      </p:sp>
    </p:spTree>
    <p:extLst>
      <p:ext uri="{BB962C8B-B14F-4D97-AF65-F5344CB8AC3E}">
        <p14:creationId xmlns:p14="http://schemas.microsoft.com/office/powerpoint/2010/main" val="346112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一對一行銷</a:t>
            </a:r>
            <a:r>
              <a:rPr 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9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ONE–TO–ONE </a:t>
            </a:r>
            <a:r>
              <a:rPr lang="en-US" sz="29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MARKETING</a:t>
            </a:r>
            <a:endParaRPr lang="en-US" sz="29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-6330" y="1156917"/>
            <a:ext cx="6908097" cy="1420318"/>
          </a:xfrm>
        </p:spPr>
        <p:txBody>
          <a:bodyPr>
            <a:noAutofit/>
          </a:bodyPr>
          <a:lstStyle/>
          <a:p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最高效的行銷方式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更容易將更多產品銷售給更少人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更容易銷售給滿意的顧客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更容易透過與顧客的對話搜集資訊</a:t>
            </a:r>
            <a:endParaRPr lang="en-US" sz="2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4741" y="2974949"/>
            <a:ext cx="4487260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HK. SHOP. COM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網站切合顧客需要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容許只購買少量的美安香港品牌產品 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夥伴商店不受內容或時間限制</a:t>
            </a:r>
            <a:endParaRPr lang="en-US" altLang="zh-TW" sz="20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0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000" dirty="0">
                <a:ea typeface="Apple LiGothic" pitchFamily="2" charset="-120"/>
                <a:cs typeface="Verdana" panose="020B0604030504040204" pitchFamily="34" charset="0"/>
              </a:rPr>
              <a:t>網上曝光率</a:t>
            </a:r>
            <a:endParaRPr lang="en-US" sz="20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251733" y="1107786"/>
            <a:ext cx="4619867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Apple LiGothic" pitchFamily="2" charset="-120"/>
                <a:cs typeface="Verdana" charset="0"/>
              </a:rPr>
              <a:t>Most efficient &amp; effective method of selling &amp; distributing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Easier to sell more product to fewer people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Easier to sell to satisfied customers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Easier to collect info from dialogue with customers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406462" y="2943024"/>
            <a:ext cx="4572000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Apple LiGothic" pitchFamily="2" charset="-120"/>
                <a:cs typeface="Verdana" charset="0"/>
              </a:rPr>
              <a:t>HK.SHOP.COM Website ensures relevancy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Allows for carrying minimal inventory of Market Hong Kong branded product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Partner Stores allows for Whatever...Whenever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Online presence and exposure</a:t>
            </a:r>
          </a:p>
        </p:txBody>
      </p:sp>
    </p:spTree>
    <p:extLst>
      <p:ext uri="{BB962C8B-B14F-4D97-AF65-F5344CB8AC3E}">
        <p14:creationId xmlns:p14="http://schemas.microsoft.com/office/powerpoint/2010/main" val="225730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>超連鎖™事業發展系統</a:t>
            </a:r>
            <a: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  <a:t/>
            </a:r>
            <a:b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panose="020B0604030504040204" pitchFamily="34" charset="0"/>
              </a:rPr>
            </a:br>
            <a:r>
              <a:rPr lang="en-US" sz="22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UNFRANCISE</a:t>
            </a:r>
            <a:r>
              <a:rPr lang="en-US" sz="2200" dirty="0">
                <a:solidFill>
                  <a:srgbClr val="FFFFFF"/>
                </a:solidFill>
                <a:latin typeface="微軟正黑體"/>
                <a:ea typeface="微軟正黑體"/>
                <a:cs typeface="Verdana" charset="0"/>
              </a:rPr>
              <a:t>™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 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BUSINESS DEVELOPMENT </a:t>
            </a:r>
            <a:r>
              <a:rPr lang="en-US" sz="2200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SYSTEM</a:t>
            </a:r>
            <a:endParaRPr lang="en-US" sz="2200" dirty="0">
              <a:solidFill>
                <a:schemeClr val="bg1"/>
              </a:solidFill>
              <a:latin typeface="+mn-lt"/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1503" y="1209675"/>
            <a:ext cx="6908097" cy="1420318"/>
          </a:xfrm>
        </p:spPr>
        <p:txBody>
          <a:bodyPr>
            <a:normAutofit lnSpcReduction="10000"/>
          </a:bodyPr>
          <a:lstStyle/>
          <a:p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有助於複製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— 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「借力」 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系統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標準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一致</a:t>
            </a:r>
            <a:endParaRPr lang="en-US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31503" y="2830741"/>
            <a:ext cx="6908096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NMTSS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為關鍵要素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開放式會議丶訓練及研討會系統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將地理涵蓋範圍增至最大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不受距離限制擴展事業版圖</a:t>
            </a:r>
            <a:endParaRPr lang="en-US" altLang="zh-TW" sz="2100" dirty="0">
              <a:ea typeface="Apple LiGothic" pitchFamily="2" charset="-120"/>
              <a:cs typeface="Verdana" panose="020B0604030504040204" pitchFamily="34" charset="0"/>
            </a:endParaRPr>
          </a:p>
          <a:p>
            <a:pPr marL="0" indent="0">
              <a:buNone/>
            </a:pP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</a:t>
            </a:r>
            <a:r>
              <a:rPr lang="en-US" altLang="zh-TW" sz="2100" dirty="0">
                <a:ea typeface="Apple LiGothic" pitchFamily="2" charset="-120"/>
                <a:cs typeface="Verdana" panose="020B0604030504040204" pitchFamily="34" charset="0"/>
              </a:rPr>
              <a:t> -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 各地皆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能與優秀</a:t>
            </a:r>
            <a:r>
              <a:rPr lang="zh-TW" altLang="en-US" sz="2100" dirty="0">
                <a:ea typeface="Apple LiGothic" pitchFamily="2" charset="-120"/>
                <a:cs typeface="Verdana" panose="020B0604030504040204" pitchFamily="34" charset="0"/>
              </a:rPr>
              <a:t>的訓練員聯絡</a:t>
            </a:r>
            <a:endParaRPr lang="en-US" sz="1400" dirty="0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  <a:cs typeface="Verdana" panose="020B0604030504040204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99930" y="1209732"/>
            <a:ext cx="4879998" cy="1420318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Apple LiGothic" pitchFamily="2" charset="-120"/>
                <a:cs typeface="Verdana" charset="0"/>
              </a:rPr>
              <a:t>Facilitates Duplication- "LEVERAGE"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Systematic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Standardized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Uniform</a:t>
            </a:r>
          </a:p>
          <a:p>
            <a:pPr lvl="1"/>
            <a:endParaRPr lang="en-US" dirty="0" smtClean="0">
              <a:ea typeface="Apple LiGothic" pitchFamily="2" charset="-120"/>
              <a:cs typeface="Verdana" charset="0"/>
            </a:endParaRPr>
          </a:p>
          <a:p>
            <a:pPr lvl="1"/>
            <a:endParaRPr lang="en-US" dirty="0" smtClean="0">
              <a:ea typeface="Apple LiGothic" pitchFamily="2" charset="-120"/>
              <a:cs typeface="Verdana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290656" y="2830741"/>
            <a:ext cx="4853345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ea typeface="Apple LiGothic" pitchFamily="2" charset="-120"/>
                <a:cs typeface="Verdana" charset="0"/>
              </a:rPr>
              <a:t>NMTSS is The Key Component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Open meetings, training and seminar system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Allows for maximum geographic exposure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Levels the playing field for building at distance</a:t>
            </a:r>
          </a:p>
          <a:p>
            <a:pPr lvl="1"/>
            <a:r>
              <a:rPr lang="en-US" dirty="0" smtClean="0">
                <a:ea typeface="Apple LiGothic" pitchFamily="2" charset="-120"/>
                <a:cs typeface="Verdana" charset="0"/>
              </a:rPr>
              <a:t>Allows for universal access to the very </a:t>
            </a:r>
            <a:br>
              <a:rPr lang="en-US" dirty="0" smtClean="0">
                <a:ea typeface="Apple LiGothic" pitchFamily="2" charset="-120"/>
                <a:cs typeface="Verdana" charset="0"/>
              </a:rPr>
            </a:br>
            <a:r>
              <a:rPr lang="en-US" dirty="0" smtClean="0">
                <a:ea typeface="Apple LiGothic" pitchFamily="2" charset="-120"/>
                <a:cs typeface="Verdana" charset="0"/>
              </a:rPr>
              <a:t>best trainers</a:t>
            </a:r>
          </a:p>
        </p:txBody>
      </p:sp>
    </p:spTree>
    <p:extLst>
      <p:ext uri="{BB962C8B-B14F-4D97-AF65-F5344CB8AC3E}">
        <p14:creationId xmlns:p14="http://schemas.microsoft.com/office/powerpoint/2010/main" val="3280027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65643" y="72482"/>
            <a:ext cx="7702390" cy="838699"/>
          </a:xfrm>
          <a:prstGeom prst="rect">
            <a:avLst/>
          </a:prstGeom>
          <a:solidFill>
            <a:srgbClr val="928879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"/>
            <a:ext cx="7886700" cy="994172"/>
          </a:xfrm>
        </p:spPr>
        <p:txBody>
          <a:bodyPr>
            <a:normAutofit/>
          </a:bodyPr>
          <a:lstStyle/>
          <a:p>
            <a:r>
              <a:rPr 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NMTSS</a:t>
            </a:r>
            <a:r>
              <a:rPr lang="zh-TW" altLang="en-US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>核心宗旨</a:t>
            </a:r>
            <a: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  <a:t/>
            </a:r>
            <a:br>
              <a:rPr lang="en-US" altLang="zh-TW" sz="3300" dirty="0">
                <a:solidFill>
                  <a:schemeClr val="bg1"/>
                </a:solidFill>
                <a:latin typeface="+mn-lt"/>
                <a:ea typeface="Apple LiGothic" pitchFamily="2" charset="-120"/>
                <a:cs typeface="Verdana" charset="0"/>
              </a:rPr>
            </a:br>
            <a:r>
              <a:rPr lang="en-US" dirty="0">
                <a:solidFill>
                  <a:srgbClr val="FFFFFF"/>
                </a:solidFill>
                <a:latin typeface="+mn-lt"/>
                <a:ea typeface="Apple LiGothic" pitchFamily="2" charset="-120"/>
                <a:cs typeface="Verdana" charset="0"/>
              </a:rPr>
              <a:t>NMTSS CORE OBJECTIVES</a:t>
            </a:r>
            <a:endParaRPr lang="en-US" dirty="0">
              <a:solidFill>
                <a:schemeClr val="bg1"/>
              </a:solidFill>
              <a:latin typeface="+mn-lt"/>
              <a:ea typeface="Apple LiGothic" pitchFamily="2" charset="-120"/>
              <a:cs typeface="Verdana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28650" y="1171553"/>
            <a:ext cx="3339386" cy="3104342"/>
          </a:xfrm>
        </p:spPr>
        <p:txBody>
          <a:bodyPr>
            <a:noAutofit/>
          </a:bodyPr>
          <a:lstStyle/>
          <a:p>
            <a:r>
              <a:rPr lang="en-US" sz="2700" dirty="0">
                <a:ea typeface="Apple LiGothic" pitchFamily="2" charset="-120"/>
                <a:cs typeface="Verdana" charset="0"/>
              </a:rPr>
              <a:t> 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核心宗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旨是</a:t>
            </a:r>
            <a:endParaRPr lang="en-US" altLang="zh-TW" sz="2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 銷售與使用產品</a:t>
            </a:r>
            <a:endParaRPr lang="en-US" altLang="zh-TW" sz="2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 共建購物年金</a:t>
            </a:r>
            <a:endParaRPr lang="en-US" altLang="zh-TW" sz="2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 共享事業</a:t>
            </a:r>
            <a:endParaRPr lang="en-US" altLang="zh-TW" sz="2700" dirty="0">
              <a:ea typeface="Apple LiGothic" pitchFamily="2" charset="-120"/>
              <a:cs typeface="Verdana" charset="0"/>
            </a:endParaRPr>
          </a:p>
          <a:p>
            <a:pPr marL="0" indent="0">
              <a:buNone/>
            </a:pPr>
            <a:r>
              <a:rPr lang="zh-TW" altLang="en-US" sz="2700" dirty="0">
                <a:ea typeface="Apple LiGothic" pitchFamily="2" charset="-120"/>
                <a:cs typeface="Verdana" charset="0"/>
              </a:rPr>
              <a:t> 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-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 賣票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(</a:t>
            </a:r>
            <a:r>
              <a:rPr lang="zh-TW" altLang="en-US" sz="2700" dirty="0">
                <a:ea typeface="Apple LiGothic" pitchFamily="2" charset="-120"/>
                <a:cs typeface="Verdana" charset="0"/>
              </a:rPr>
              <a:t>教育培訓</a:t>
            </a:r>
            <a:r>
              <a:rPr lang="en-US" altLang="zh-TW" sz="2700" dirty="0">
                <a:ea typeface="Apple LiGothic" pitchFamily="2" charset="-120"/>
                <a:cs typeface="Verdana" charset="0"/>
              </a:rPr>
              <a:t>)</a:t>
            </a:r>
            <a:endParaRPr lang="en-US" sz="2400" dirty="0">
              <a:ea typeface="Apple LiGothic" pitchFamily="2" charset="-120"/>
              <a:cs typeface="Verdana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65641" y="5073030"/>
            <a:ext cx="3105803" cy="140940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165643" y="874756"/>
            <a:ext cx="6727309" cy="64512"/>
          </a:xfrm>
          <a:prstGeom prst="rect">
            <a:avLst/>
          </a:prstGeom>
          <a:solidFill>
            <a:srgbClr val="EF621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77" tIns="34289" rIns="68577" bIns="34289" rtlCol="0" anchor="ctr"/>
          <a:lstStyle/>
          <a:p>
            <a:pPr algn="ctr"/>
            <a:endParaRPr lang="en-US">
              <a:ea typeface="Apple LiGothic" pitchFamily="2" charset="-12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968036" y="1213288"/>
            <a:ext cx="5534533" cy="1420318"/>
          </a:xfrm>
          <a:prstGeom prst="rect">
            <a:avLst/>
          </a:prstGeom>
        </p:spPr>
        <p:txBody>
          <a:bodyPr vert="horz" lIns="68577" tIns="34289" rIns="68577" bIns="34289" rtlCol="0">
            <a:noAutofit/>
          </a:bodyPr>
          <a:lstStyle>
            <a:lvl1pPr marL="228589" indent="-228589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Lucida Grande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20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8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4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2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9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6" indent="-228589" algn="l" defTabSz="914354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ea typeface="Apple LiGothic" pitchFamily="2" charset="-120"/>
                <a:cs typeface="Verdana" charset="0"/>
              </a:rPr>
              <a:t> WHAT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Selling and Using Products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Sharing the Shopping Annuity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Sharing the Business</a:t>
            </a:r>
          </a:p>
          <a:p>
            <a:pPr lvl="1"/>
            <a:r>
              <a:rPr lang="en-US" sz="2100" dirty="0">
                <a:ea typeface="Apple LiGothic" pitchFamily="2" charset="-120"/>
                <a:cs typeface="Verdana" charset="0"/>
              </a:rPr>
              <a:t> Selling Tickets (Education)</a:t>
            </a:r>
          </a:p>
          <a:p>
            <a:pPr lvl="1"/>
            <a:endParaRPr lang="en-US" dirty="0" smtClean="0">
              <a:ea typeface="Apple LiGothic" pitchFamily="2" charset="-120"/>
              <a:cs typeface="Verdana" charset="0"/>
            </a:endParaRPr>
          </a:p>
          <a:p>
            <a:pPr lvl="1"/>
            <a:endParaRPr lang="en-US" dirty="0" smtClean="0">
              <a:ea typeface="Apple LiGothic" pitchFamily="2" charset="-120"/>
              <a:cs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6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3158</Words>
  <Application>Microsoft Office PowerPoint</Application>
  <PresentationFormat>On-screen Show (16:9)</PresentationFormat>
  <Paragraphs>444</Paragraphs>
  <Slides>42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Office Theme</vt:lpstr>
      <vt:lpstr>Custom Design</vt:lpstr>
      <vt:lpstr>1_Office Theme</vt:lpstr>
      <vt:lpstr>3_Office Theme</vt:lpstr>
      <vt:lpstr>2_Office Theme</vt:lpstr>
      <vt:lpstr>Clip</vt:lpstr>
      <vt:lpstr>PowerPoint Presentation</vt:lpstr>
      <vt:lpstr>PowerPoint Presentation</vt:lpstr>
      <vt:lpstr>美安香港四基石 FOUR CORNERSTONES OF  MARKET HONG KONG FOUNDATION</vt:lpstr>
      <vt:lpstr>雙軌行銷計劃與管理業績紅利計劃 BINOMIAL MARKETING AND MANAGEMENT  PERFORMANCE COMPENSATION PLAN</vt:lpstr>
      <vt:lpstr>PowerPoint Presentation</vt:lpstr>
      <vt:lpstr>產品代理系統與無牆百貨商場® PRODUCT BROKERAGE SYSTEM AND MALL WITHOUT WALLS®</vt:lpstr>
      <vt:lpstr>一對一行銷 ONE–TO–ONE MARKETING</vt:lpstr>
      <vt:lpstr>超連鎖™事業發展系統 UNFRANCISE™ BUSINESS DEVELOPMENT SYSTEM</vt:lpstr>
      <vt:lpstr>NMTSS核心宗旨 NMTSS CORE OBJECTIVES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PowerPoint Presentation</vt:lpstr>
      <vt:lpstr>傳統產業 TRADITIONAL  BUSINESS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透過從大會到大會建立事業 Building from Event to Event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UnFranchise System</dc:title>
  <dc:creator>Microsoft Office User</dc:creator>
  <cp:lastModifiedBy>Penelope Chan</cp:lastModifiedBy>
  <cp:revision>127</cp:revision>
  <dcterms:created xsi:type="dcterms:W3CDTF">2016-02-26T15:12:52Z</dcterms:created>
  <dcterms:modified xsi:type="dcterms:W3CDTF">2016-04-21T13:04:26Z</dcterms:modified>
</cp:coreProperties>
</file>